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293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4" r:id="rId42"/>
    <p:sldId id="333" r:id="rId43"/>
    <p:sldId id="335" r:id="rId44"/>
    <p:sldId id="267" r:id="rId45"/>
    <p:sldId id="268" r:id="rId46"/>
    <p:sldId id="341" r:id="rId47"/>
    <p:sldId id="269" r:id="rId48"/>
    <p:sldId id="331" r:id="rId49"/>
    <p:sldId id="270" r:id="rId50"/>
    <p:sldId id="34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337" r:id="rId60"/>
    <p:sldId id="332" r:id="rId61"/>
    <p:sldId id="279" r:id="rId62"/>
    <p:sldId id="280" r:id="rId63"/>
    <p:sldId id="292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E6F51-83DD-1040-B5AB-743CE99685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AB0B-808A-0D40-9511-96644105B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1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C72FBD-2A58-C243-804E-82E12C0865F0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88DDBA-9066-DF4E-B1F1-8D4BCEE7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PszVWZNWVA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 WORLD HISTORY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PERIOD 2: 600 BCE – 600 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Organization and Reorganization of Human Societies</a:t>
            </a:r>
          </a:p>
        </p:txBody>
      </p:sp>
    </p:spTree>
    <p:extLst>
      <p:ext uri="{BB962C8B-B14F-4D97-AF65-F5344CB8AC3E}">
        <p14:creationId xmlns:p14="http://schemas.microsoft.com/office/powerpoint/2010/main" val="94367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5042" y="1830891"/>
            <a:ext cx="4238625" cy="38004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99247" y="2286000"/>
            <a:ext cx="7682752" cy="3840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Caste System</a:t>
            </a:r>
          </a:p>
          <a:p>
            <a:pPr marL="777240" marR="0" lvl="1" indent="-37084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Quattrocento"/>
              <a:buChar char="❧"/>
            </a:pPr>
            <a:r>
              <a:rPr lang="en-US" sz="20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Brahmin</a:t>
            </a:r>
          </a:p>
          <a:p>
            <a:pPr marL="1143000" marR="0" lvl="2" indent="-36830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Quattrocento"/>
              <a:buChar char="❧"/>
            </a:pPr>
            <a:r>
              <a:rPr lang="en-US" sz="18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Priestly</a:t>
            </a:r>
          </a:p>
          <a:p>
            <a:pPr marL="777240" marR="0" lvl="1" indent="-37084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Quattrocento"/>
              <a:buChar char="❧"/>
            </a:pPr>
            <a:r>
              <a:rPr lang="en-US" sz="2050" b="0" i="0" u="none" strike="noStrike" cap="none" dirty="0" err="1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Kshaytria</a:t>
            </a:r>
            <a:endParaRPr lang="en-US" sz="205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143000" marR="0" lvl="2" indent="-36830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Quattrocento"/>
              <a:buChar char="❧"/>
            </a:pPr>
            <a:r>
              <a:rPr lang="en-US" sz="18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Ruling/warriors</a:t>
            </a:r>
          </a:p>
          <a:p>
            <a:pPr marL="777240" marR="0" lvl="1" indent="-37084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Quattrocento"/>
              <a:buChar char="❧"/>
            </a:pPr>
            <a:r>
              <a:rPr lang="en-US" sz="2050" b="0" i="0" u="none" strike="noStrike" cap="none" dirty="0" err="1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Vaisyas</a:t>
            </a:r>
            <a:endParaRPr lang="en-US" sz="205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143000" marR="0" lvl="2" indent="-36830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Quattrocento"/>
              <a:buNone/>
            </a:pPr>
            <a:endParaRPr sz="185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777240" marR="0" lvl="1" indent="-37084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Quattrocento"/>
              <a:buChar char="❧"/>
            </a:pPr>
            <a:r>
              <a:rPr lang="en-US" sz="2050" b="0" i="0" u="none" strike="noStrike" cap="none" dirty="0" err="1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Sudra</a:t>
            </a:r>
            <a:endParaRPr lang="en-US" sz="205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1143000" marR="0" lvl="2" indent="-36830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Quattrocento"/>
              <a:buChar char="❧"/>
            </a:pPr>
            <a:r>
              <a:rPr lang="en-US" sz="18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Laborer</a:t>
            </a:r>
          </a:p>
          <a:p>
            <a:pPr marL="777240" marR="0" lvl="1" indent="-37084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Quattrocento"/>
              <a:buChar char="❧"/>
            </a:pPr>
            <a:r>
              <a:rPr lang="en-US" sz="20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Pariah</a:t>
            </a:r>
          </a:p>
          <a:p>
            <a:pPr marL="1143000" marR="0" lvl="2" indent="-368300" algn="l" rtl="0">
              <a:lnSpc>
                <a:spcPct val="90000"/>
              </a:lnSpc>
              <a:spcBef>
                <a:spcPts val="370"/>
              </a:spcBef>
              <a:buClr>
                <a:schemeClr val="accent1"/>
              </a:buClr>
              <a:buSzPct val="97368"/>
              <a:buFont typeface="Quattrocento"/>
              <a:buChar char="❧"/>
            </a:pPr>
            <a:r>
              <a:rPr lang="en-US" sz="18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Untouchable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 </a:t>
            </a:r>
          </a:p>
        </p:txBody>
      </p:sp>
      <p:cxnSp>
        <p:nvCxnSpPr>
          <p:cNvPr id="422" name="Shape 422"/>
          <p:cNvCxnSpPr/>
          <p:nvPr/>
        </p:nvCxnSpPr>
        <p:spPr>
          <a:xfrm flipH="1">
            <a:off x="2666999" y="2667000"/>
            <a:ext cx="3429000" cy="76199"/>
          </a:xfrm>
          <a:prstGeom prst="straightConnector1">
            <a:avLst/>
          </a:prstGeom>
          <a:noFill/>
          <a:ln w="25400" cap="flat" cmpd="sng">
            <a:solidFill>
              <a:srgbClr val="742D1E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3" name="Shape 423"/>
          <p:cNvCxnSpPr/>
          <p:nvPr/>
        </p:nvCxnSpPr>
        <p:spPr>
          <a:xfrm rot="10800000">
            <a:off x="2672444" y="3467100"/>
            <a:ext cx="3042555" cy="0"/>
          </a:xfrm>
          <a:prstGeom prst="straightConnector1">
            <a:avLst/>
          </a:prstGeom>
          <a:noFill/>
          <a:ln w="25400" cap="flat" cmpd="sng">
            <a:solidFill>
              <a:srgbClr val="742D1E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4" name="Shape 424"/>
          <p:cNvCxnSpPr/>
          <p:nvPr/>
        </p:nvCxnSpPr>
        <p:spPr>
          <a:xfrm rot="10800000">
            <a:off x="2547258" y="4114800"/>
            <a:ext cx="2862941" cy="0"/>
          </a:xfrm>
          <a:prstGeom prst="straightConnector1">
            <a:avLst/>
          </a:prstGeom>
          <a:noFill/>
          <a:ln w="25400" cap="flat" cmpd="sng">
            <a:solidFill>
              <a:srgbClr val="742D1E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5" name="Shape 425"/>
          <p:cNvCxnSpPr/>
          <p:nvPr/>
        </p:nvCxnSpPr>
        <p:spPr>
          <a:xfrm flipH="1">
            <a:off x="2514601" y="4686300"/>
            <a:ext cx="2666998" cy="38099"/>
          </a:xfrm>
          <a:prstGeom prst="straightConnector1">
            <a:avLst/>
          </a:prstGeom>
          <a:noFill/>
          <a:ln w="25400" cap="flat" cmpd="sng">
            <a:solidFill>
              <a:srgbClr val="742D1E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6" name="Shape 426"/>
          <p:cNvCxnSpPr/>
          <p:nvPr/>
        </p:nvCxnSpPr>
        <p:spPr>
          <a:xfrm rot="10800000">
            <a:off x="2362201" y="5482683"/>
            <a:ext cx="2286000" cy="148683"/>
          </a:xfrm>
          <a:prstGeom prst="straightConnector1">
            <a:avLst/>
          </a:prstGeom>
          <a:noFill/>
          <a:ln w="25400" cap="flat" cmpd="sng">
            <a:solidFill>
              <a:srgbClr val="742D1E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27" name="Shape 427"/>
          <p:cNvSpPr/>
          <p:nvPr/>
        </p:nvSpPr>
        <p:spPr>
          <a:xfrm>
            <a:off x="4425042" y="5649951"/>
            <a:ext cx="4238625" cy="457200"/>
          </a:xfrm>
          <a:prstGeom prst="rect">
            <a:avLst/>
          </a:prstGeom>
          <a:solidFill>
            <a:srgbClr val="A5A5A5"/>
          </a:solidFill>
          <a:ln w="19050" cap="flat" cmpd="sng">
            <a:solidFill>
              <a:srgbClr val="4E1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"/>
                <a:ea typeface="Quattrocento"/>
                <a:cs typeface="Quattrocento"/>
                <a:sym typeface="Quattrocento"/>
              </a:rPr>
              <a:t>Pariah</a:t>
            </a:r>
          </a:p>
        </p:txBody>
      </p:sp>
    </p:spTree>
    <p:extLst>
      <p:ext uri="{BB962C8B-B14F-4D97-AF65-F5344CB8AC3E}">
        <p14:creationId xmlns:p14="http://schemas.microsoft.com/office/powerpoint/2010/main" val="10253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strongest social glue of India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Quattrocento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“The Big Constant”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Empires come and go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Many invaders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Other Religions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2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243393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90039" y="1204857"/>
            <a:ext cx="7754713" cy="1910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New Religions Emerge From Old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99247" y="3767316"/>
            <a:ext cx="7734746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Quattrocento"/>
              <a:buNone/>
            </a:pPr>
            <a:endParaRPr sz="2000" b="0" i="0" u="none" strike="noStrike" cap="none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  <p:extLst>
      <p:ext uri="{BB962C8B-B14F-4D97-AF65-F5344CB8AC3E}">
        <p14:creationId xmlns:p14="http://schemas.microsoft.com/office/powerpoint/2010/main" val="29961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Began in South Asia (Northern India) c. 500 BCE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Founder: Prince Siddhartha Gautama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Hindu of the Brahman class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Called the Buddha or The Enlightened One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Maintained Hinduism’s belief in reincarnation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1" u="sng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NO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 Caste System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1" u="sng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ALL</a:t>
            </a: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 share the same ability to reach NIRVANA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closer to Nirvana, the less troubled one would be by the cares of this world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Quattrocento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57416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endParaRPr sz="5400" b="0" i="0" u="none" strike="noStrike" cap="none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451" name="Shape 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286000"/>
            <a:ext cx="2423160" cy="336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2971800"/>
            <a:ext cx="200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981200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6012" y="4114800"/>
            <a:ext cx="2266949" cy="2019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42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Main teachings maintain that the point to live and to achieving Nirvana was to bring about the end of suffering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Four Noble Truths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 life, there is suffering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Suffering comes from selfish desire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Those seeking the path to nirvana should strive to end suffering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Suffering can end by following the Eight-Fold Path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24346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Buddhism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Eight-Fold Path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View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Intention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Speech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Action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Livelihood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Effort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Mindfulness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Right Concentration </a:t>
            </a:r>
          </a:p>
        </p:txBody>
      </p:sp>
      <p:pic>
        <p:nvPicPr>
          <p:cNvPr id="467" name="Shape 46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362200"/>
            <a:ext cx="4863153" cy="3154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Buddha taught that questions about the existence of God were immaterial.  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Those who truly followed the Eight-Fold Path would discover the truth regarding a Supreme Being when they reached nirvana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 dirty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201111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Christianity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Began in Southwest Asia in the first century CE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Founder: Jesus of Nazareth, a Hebrew</a:t>
            </a:r>
          </a:p>
          <a:p>
            <a:pPr marL="777240" marR="0" lvl="1" indent="-370840" algn="l" rtl="0">
              <a:lnSpc>
                <a:spcPct val="90000"/>
              </a:lnSpc>
              <a:spcBef>
                <a:spcPts val="410"/>
              </a:spcBef>
              <a:buClr>
                <a:schemeClr val="accent1"/>
              </a:buClr>
              <a:buSzPct val="97619"/>
              <a:buFont typeface="Quattrocento"/>
              <a:buChar char="❧"/>
            </a:pPr>
            <a:r>
              <a:rPr lang="en-US" sz="205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Preached salvation through faith in him, the Son of God</a:t>
            </a:r>
          </a:p>
          <a:p>
            <a:pPr marL="365760" marR="0" lvl="0" indent="-36576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Jesus’s teachings were recorded in the Gospels and developed in other writings</a:t>
            </a:r>
          </a:p>
        </p:txBody>
      </p:sp>
      <p:pic>
        <p:nvPicPr>
          <p:cNvPr id="480" name="Shape 4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51500" y="1996736"/>
            <a:ext cx="2425700" cy="3457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emerge out of ancient religions</a:t>
            </a:r>
          </a:p>
          <a:p>
            <a:pPr lvl="1"/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 </a:t>
            </a:r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Wingdings"/>
              </a:rPr>
              <a:t> Buddhism</a:t>
            </a:r>
          </a:p>
          <a:p>
            <a:pPr lvl="1"/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Wingdings"/>
              </a:rPr>
              <a:t>Judaism  Christianity</a:t>
            </a:r>
            <a:endParaRPr lang="en-US" sz="1800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subvert social and gender norms (at first)</a:t>
            </a:r>
          </a:p>
          <a:p>
            <a:pPr lvl="1"/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Equality of believers</a:t>
            </a:r>
          </a:p>
          <a:p>
            <a:pPr lvl="1"/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Attract lower classes &amp; women (Buddhism also popular amongst merchants)</a:t>
            </a:r>
          </a:p>
          <a:p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spread by merchants &amp; missionaries along trade routes</a:t>
            </a:r>
          </a:p>
          <a:p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are universal faiths- can be practiced by all people</a:t>
            </a:r>
          </a:p>
          <a:p>
            <a:r>
              <a:rPr lang="en-US" sz="18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offer alternative lifestyles- </a:t>
            </a:r>
            <a:r>
              <a:rPr lang="en-US" sz="1800" b="1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monasticism</a:t>
            </a:r>
            <a:endParaRPr lang="en-US" sz="1800" b="1" dirty="0">
              <a:latin typeface="Quattrocento"/>
              <a:cs typeface="Quattrocent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Similarities Between Buddhism &amp; Christianity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5959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Concept 2.1 Development &amp; Codification of Religious &amp; Cultural Traditions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Religion provides:</a:t>
            </a:r>
          </a:p>
          <a:p>
            <a:pPr lvl="1"/>
            <a:r>
              <a:rPr lang="en-US" sz="3200" dirty="0"/>
              <a:t>Community bonds &amp; moral and ethical codes to follow</a:t>
            </a:r>
          </a:p>
          <a:p>
            <a:pPr lvl="1"/>
            <a:r>
              <a:rPr lang="en-US" sz="3200" dirty="0"/>
              <a:t>Reinforces social stratification</a:t>
            </a:r>
          </a:p>
          <a:p>
            <a:pPr lvl="1"/>
            <a:r>
              <a:rPr lang="en-US" sz="3200" dirty="0"/>
              <a:t>Merged with political rulers to justify their reign</a:t>
            </a:r>
          </a:p>
          <a:p>
            <a:pPr lvl="1"/>
            <a:r>
              <a:rPr lang="en-US" sz="3200" dirty="0"/>
              <a:t>Differences lead to conflict</a:t>
            </a:r>
          </a:p>
          <a:p>
            <a:r>
              <a:rPr lang="en-US" sz="3200" dirty="0"/>
              <a:t>Remember 2 Religions began in Period 1 </a:t>
            </a:r>
          </a:p>
          <a:p>
            <a:pPr lvl="1"/>
            <a:r>
              <a:rPr lang="en-US" dirty="0"/>
              <a:t>Judaism &amp; Hinduism</a:t>
            </a:r>
          </a:p>
        </p:txBody>
      </p:sp>
    </p:spTree>
    <p:extLst>
      <p:ext uri="{BB962C8B-B14F-4D97-AF65-F5344CB8AC3E}">
        <p14:creationId xmlns:p14="http://schemas.microsoft.com/office/powerpoint/2010/main" val="415787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Buddhism and Christianity gained more followers outside of their region of origin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Buddhism spread east across the Indian Ocean and by the Silk Roads by missionaries and merchants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Message of peace very appealing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Buddhism changed to a Salvationist faith as it spread east – Mahayana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Theravada – closer to original form not quite atheist but…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2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2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2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Spreading Faiths</a:t>
            </a:r>
          </a:p>
        </p:txBody>
      </p:sp>
    </p:spTree>
    <p:extLst>
      <p:ext uri="{BB962C8B-B14F-4D97-AF65-F5344CB8AC3E}">
        <p14:creationId xmlns:p14="http://schemas.microsoft.com/office/powerpoint/2010/main" val="287410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Universal Religions</a:t>
            </a:r>
          </a:p>
        </p:txBody>
      </p:sp>
      <p:pic>
        <p:nvPicPr>
          <p:cNvPr id="4" name="Content Placeholder 3" descr="whmapChristBuddhaspre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548210"/>
            <a:ext cx="7724835" cy="530979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Christianity also gained popularity beyond it’s original birthplace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Initially seen by the Roman government as disloyal to emperor and Christians were persecuted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Emperor Constantine officially accepted Christianity in 4</a:t>
            </a:r>
            <a:r>
              <a:rPr lang="en-US" sz="2200" b="0" i="0" u="none" strike="noStrike" cap="none" baseline="3000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</a:t>
            </a: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 century CE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Spread west by missionaries and merchants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Eternal life and equality very appealing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Was the “glue” that held Europe together during the chaos after the fall of Rome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Spreading Faiths</a:t>
            </a:r>
          </a:p>
        </p:txBody>
      </p:sp>
    </p:spTree>
    <p:extLst>
      <p:ext uri="{BB962C8B-B14F-4D97-AF65-F5344CB8AC3E}">
        <p14:creationId xmlns:p14="http://schemas.microsoft.com/office/powerpoint/2010/main" val="28520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During the Warring States period in China (c. 500 BCE)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Founder: Kong Fu Zi,  (Confucius)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Teaching compiled post-mortem in The Analects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Set a clear set of rules for moral behavior and family and political order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Filial Piety  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utmost respect for parents</a:t>
            </a:r>
          </a:p>
          <a:p>
            <a:pPr marL="1143000" marR="0" lvl="2" indent="-368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Obedience to those in political control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Confucianism</a:t>
            </a:r>
          </a:p>
        </p:txBody>
      </p:sp>
    </p:spTree>
    <p:extLst>
      <p:ext uri="{BB962C8B-B14F-4D97-AF65-F5344CB8AC3E}">
        <p14:creationId xmlns:p14="http://schemas.microsoft.com/office/powerpoint/2010/main" val="2136207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endParaRPr sz="5400" b="0" i="0" u="none" strike="noStrike" cap="none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517" name="Shape 5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399" y="2031840"/>
            <a:ext cx="3465125" cy="444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948699"/>
            <a:ext cx="3352799" cy="447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Five Relationships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Ruler to Subject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Father to Son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Elder Brother to Younger Brother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Husband to Wife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Friend to Friend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Shaped family and gender relationships as well as political and social relationships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Patriarchal society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Confucianism</a:t>
            </a:r>
          </a:p>
        </p:txBody>
      </p:sp>
    </p:spTree>
    <p:extLst>
      <p:ext uri="{BB962C8B-B14F-4D97-AF65-F5344CB8AC3E}">
        <p14:creationId xmlns:p14="http://schemas.microsoft.com/office/powerpoint/2010/main" val="25642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Confucius did not promise an eternal reward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Confucianism is a philosophy for this life, not a religion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By 1200 CE, developed into Neo-Confucianism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Confucianism lasted and held China together for centuries 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Confucianism</a:t>
            </a:r>
          </a:p>
        </p:txBody>
      </p:sp>
    </p:spTree>
    <p:extLst>
      <p:ext uri="{BB962C8B-B14F-4D97-AF65-F5344CB8AC3E}">
        <p14:creationId xmlns:p14="http://schemas.microsoft.com/office/powerpoint/2010/main" val="8307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Also spelled Taoism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Founder:  Laozi – best known Taoist philosopher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Developed around the same time as Confucianism in China and for the same reasons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Teaches 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of the close connections between humans and nature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Balance and harmony in all things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Deep respect for ancestors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Daoism</a:t>
            </a:r>
          </a:p>
        </p:txBody>
      </p:sp>
    </p:spTree>
    <p:extLst>
      <p:ext uri="{BB962C8B-B14F-4D97-AF65-F5344CB8AC3E}">
        <p14:creationId xmlns:p14="http://schemas.microsoft.com/office/powerpoint/2010/main" val="968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Encourages humans to look away from human creations and find peace and balance in nature’s examples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Influential in Chinese medical practices such as acupuncture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Architecture blends into the landscape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Best known symbol – Yin-Yang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Neo-Confucianism incorporated some ideas from Taoism as well as Buddhism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Daoism</a:t>
            </a:r>
          </a:p>
        </p:txBody>
      </p:sp>
    </p:spTree>
    <p:extLst>
      <p:ext uri="{BB962C8B-B14F-4D97-AF65-F5344CB8AC3E}">
        <p14:creationId xmlns:p14="http://schemas.microsoft.com/office/powerpoint/2010/main" val="23876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chi-t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4" y="1446311"/>
            <a:ext cx="8724565" cy="39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043" y="457200"/>
            <a:ext cx="7724178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966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Do not have written guidelines to shape adherents beliefs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Most began in the oral tradition before writing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hold great reverence for deceased ancestors who guide the lives of the living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Continue to  be popular in areas of Africa, Andes and some parts of the East Asia and Native America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Animism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Shamanism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688489" y="304800"/>
            <a:ext cx="7756263" cy="1319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Animism and Shamanism</a:t>
            </a:r>
          </a:p>
        </p:txBody>
      </p:sp>
    </p:spTree>
    <p:extLst>
      <p:ext uri="{BB962C8B-B14F-4D97-AF65-F5344CB8AC3E}">
        <p14:creationId xmlns:p14="http://schemas.microsoft.com/office/powerpoint/2010/main" val="22835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Animism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Belief that the natural world has spiritual powers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All things have a spirit and all spirits must be appeased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Shamanism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Belief that human spirit guides (shamans) are contacts between this world and the spirit world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Shamans are also believed to have the power to heal physical and spiritual illnesses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688489" y="304800"/>
            <a:ext cx="7756263" cy="1319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Animism and Shamanism</a:t>
            </a:r>
          </a:p>
        </p:txBody>
      </p:sp>
    </p:spTree>
    <p:extLst>
      <p:ext uri="{BB962C8B-B14F-4D97-AF65-F5344CB8AC3E}">
        <p14:creationId xmlns:p14="http://schemas.microsoft.com/office/powerpoint/2010/main" val="27357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Belief systems play a major part in development of gender roles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Men dominate the leadership of all major religions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Women sometimes served in similar capacities as priestesses, prophets and missionaries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Both Buddhism and Christianity offer women opportunities to serve the religious communities as nuns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688489" y="228600"/>
            <a:ext cx="7756263" cy="1395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Belief Systems and Gender Roles</a:t>
            </a:r>
          </a:p>
        </p:txBody>
      </p:sp>
    </p:spTree>
    <p:extLst>
      <p:ext uri="{BB962C8B-B14F-4D97-AF65-F5344CB8AC3E}">
        <p14:creationId xmlns:p14="http://schemas.microsoft.com/office/powerpoint/2010/main" val="1027607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title"/>
          </p:nvPr>
        </p:nvSpPr>
        <p:spPr>
          <a:xfrm>
            <a:off x="690039" y="1204857"/>
            <a:ext cx="7754713" cy="1910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Classical Cultures Develops</a:t>
            </a:r>
          </a:p>
        </p:txBody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99247" y="3767316"/>
            <a:ext cx="7734746" cy="1500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Quattrocento"/>
              <a:buNone/>
            </a:pPr>
            <a:endParaRPr sz="2000" b="0" i="0" u="none" strike="noStrike" cap="none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  <p:extLst>
      <p:ext uri="{BB962C8B-B14F-4D97-AF65-F5344CB8AC3E}">
        <p14:creationId xmlns:p14="http://schemas.microsoft.com/office/powerpoint/2010/main" val="1722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This era developed many long-lasting forms of arts, including architecture, literature, paintings and sculpture</a:t>
            </a:r>
          </a:p>
          <a:p>
            <a:pPr marL="777240" marR="0" lvl="1" indent="-37084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Greek plays and histories influenced literature around the Mediterranean region and Western civilization</a:t>
            </a:r>
          </a:p>
          <a:p>
            <a:pPr marL="1143000" marR="0" lvl="2" indent="-3683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Theatrical acting – dramas, comedies, tragedies that reflect the human condition</a:t>
            </a:r>
          </a:p>
          <a:p>
            <a:pPr marL="1143000" marR="0" lvl="2" indent="-3683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Histories of their wars with the Persians and themselves became the “template” for western writing</a:t>
            </a:r>
          </a:p>
          <a:p>
            <a:pPr marL="1143000" marR="0" lvl="2" indent="-368300" algn="l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0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Believed that history was a good way to teach life’s lessons regarding good and bad  behavior and their consequences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Quattrocento"/>
              <a:buNone/>
            </a:pPr>
            <a:endParaRPr sz="24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688489" y="228600"/>
            <a:ext cx="7756263" cy="1395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Classical Civilization and the Arts</a:t>
            </a:r>
          </a:p>
        </p:txBody>
      </p:sp>
    </p:spTree>
    <p:extLst>
      <p:ext uri="{BB962C8B-B14F-4D97-AF65-F5344CB8AC3E}">
        <p14:creationId xmlns:p14="http://schemas.microsoft.com/office/powerpoint/2010/main" val="38102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erformance-at-the-theatre-of-dionysos-in-athens-ancient-greece-am2k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8" y="379157"/>
            <a:ext cx="8375448" cy="64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14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Indian epic poems continue to influence literature in South Asia with stories of self-sacrifice and devotion to duty and to the Hindu faith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Ramayana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Bhagavad Gita</a:t>
            </a:r>
          </a:p>
        </p:txBody>
      </p:sp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688489" y="304800"/>
            <a:ext cx="7756263" cy="1319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Classical Civilization and the Arts</a:t>
            </a:r>
          </a:p>
        </p:txBody>
      </p:sp>
    </p:spTree>
    <p:extLst>
      <p:ext uri="{BB962C8B-B14F-4D97-AF65-F5344CB8AC3E}">
        <p14:creationId xmlns:p14="http://schemas.microsoft.com/office/powerpoint/2010/main" val="2477331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Architecture from this era had long-lasting influence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Quattrocento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 China, India, Mesoamerica, and Mediterranean region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 all classical regions, monumental building projects supported both the government and religious faith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Mesoamerican temples looked very similar to Mesopotamian ziggurats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Quattrocento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91" name="Shape 59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Classical Civilization and the Arts</a:t>
            </a:r>
          </a:p>
        </p:txBody>
      </p:sp>
    </p:spTree>
    <p:extLst>
      <p:ext uri="{BB962C8B-B14F-4D97-AF65-F5344CB8AC3E}">
        <p14:creationId xmlns:p14="http://schemas.microsoft.com/office/powerpoint/2010/main" val="12823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4860054"/>
            <a:ext cx="7315200" cy="685800"/>
          </a:xfrm>
        </p:spPr>
        <p:txBody>
          <a:bodyPr/>
          <a:lstStyle/>
          <a:p>
            <a:r>
              <a:rPr lang="en-US" sz="1800" dirty="0"/>
              <a:t>Pantheon in Rome (I took this </a:t>
            </a:r>
            <a:r>
              <a:rPr lang="en-US" sz="1800" dirty="0">
                <a:sym typeface="Wingdings"/>
              </a:rPr>
              <a:t> )- arches, columns, colored marble, mosaic art</a:t>
            </a:r>
            <a:endParaRPr lang="en-US" sz="1800" dirty="0"/>
          </a:p>
        </p:txBody>
      </p:sp>
      <p:pic>
        <p:nvPicPr>
          <p:cNvPr id="8" name="Picture Placeholder 7" descr="283280_10150264152888941_359768_n.jpg"/>
          <p:cNvPicPr>
            <a:picLocks noGrp="1" noChangeAspect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73"/>
          <a:stretch/>
        </p:blipFill>
        <p:spPr>
          <a:xfrm>
            <a:off x="1436724" y="0"/>
            <a:ext cx="7315200" cy="5334000"/>
          </a:xfrm>
        </p:spPr>
      </p:pic>
    </p:spTree>
    <p:extLst>
      <p:ext uri="{BB962C8B-B14F-4D97-AF65-F5344CB8AC3E}">
        <p14:creationId xmlns:p14="http://schemas.microsoft.com/office/powerpoint/2010/main" val="3690869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Greek and Indian architectural styles blended as a result of Hellenism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Religion themes prevailed in all regions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Greek forms of sculpture reflected Hellenism as well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Asian sculptures venerated Hindu, Buddhist or Confucian beliefs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 err="1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Daoist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 artists painted nature scenes to show their devotion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688489" y="228600"/>
            <a:ext cx="7756263" cy="13958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Classical Civilization and the Arts</a:t>
            </a:r>
          </a:p>
        </p:txBody>
      </p:sp>
    </p:spTree>
    <p:extLst>
      <p:ext uri="{BB962C8B-B14F-4D97-AF65-F5344CB8AC3E}">
        <p14:creationId xmlns:p14="http://schemas.microsoft.com/office/powerpoint/2010/main" val="29099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Hebrew (Judaism) spread to eastern Mediterranean and Central Asia by the Assyrians (600 BCE) and the Romans (70 CE)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 created spiritual and social caste system and a long-term (still extant) foundation for society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Influenced by Vedic beliefs brought to India by the Indo European group – the Aryans – and merged into local tradition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688489" y="304800"/>
            <a:ext cx="7756263" cy="1319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Existing Belief Systems Spread</a:t>
            </a:r>
          </a:p>
        </p:txBody>
      </p:sp>
    </p:spTree>
    <p:extLst>
      <p:ext uri="{BB962C8B-B14F-4D97-AF65-F5344CB8AC3E}">
        <p14:creationId xmlns:p14="http://schemas.microsoft.com/office/powerpoint/2010/main" val="3879944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8" y="1678194"/>
            <a:ext cx="3628408" cy="1886920"/>
          </a:xfrm>
        </p:spPr>
        <p:txBody>
          <a:bodyPr/>
          <a:lstStyle/>
          <a:p>
            <a:r>
              <a:rPr lang="en-US" sz="2000" dirty="0">
                <a:latin typeface="Quattrocento"/>
                <a:cs typeface="Quattrocento"/>
              </a:rPr>
              <a:t>Greco-Buddhist sculpture</a:t>
            </a:r>
            <a:br>
              <a:rPr lang="en-US" sz="2000" dirty="0">
                <a:latin typeface="Quattrocento"/>
                <a:cs typeface="Quattrocento"/>
              </a:rPr>
            </a:br>
            <a:r>
              <a:rPr lang="en-US" sz="2000" dirty="0">
                <a:latin typeface="Quattrocento"/>
                <a:cs typeface="Quattrocento"/>
              </a:rPr>
              <a:t>Northern India, 1</a:t>
            </a:r>
            <a:r>
              <a:rPr lang="en-US" sz="2000" baseline="30000" dirty="0">
                <a:latin typeface="Quattrocento"/>
                <a:cs typeface="Quattrocento"/>
              </a:rPr>
              <a:t>st</a:t>
            </a:r>
            <a:r>
              <a:rPr lang="en-US" sz="2000" dirty="0">
                <a:latin typeface="Quattrocento"/>
                <a:cs typeface="Quattrocento"/>
              </a:rPr>
              <a:t> – 2</a:t>
            </a:r>
            <a:r>
              <a:rPr lang="en-US" sz="2000" baseline="30000" dirty="0">
                <a:latin typeface="Quattrocento"/>
                <a:cs typeface="Quattrocento"/>
              </a:rPr>
              <a:t>nd</a:t>
            </a:r>
            <a:r>
              <a:rPr lang="en-US" sz="2000" dirty="0">
                <a:latin typeface="Quattrocento"/>
                <a:cs typeface="Quattrocento"/>
              </a:rPr>
              <a:t> c. 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andhara,_testa_di_buddha,_I-III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0" y="172720"/>
            <a:ext cx="4064000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48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c1.square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43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1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tic1.squaresp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0205" y="0"/>
            <a:ext cx="13624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29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 2.2- Classical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Empire- a political system where one state dominates another state, or series of states</a:t>
            </a:r>
          </a:p>
          <a:p>
            <a:r>
              <a:rPr lang="en-US" dirty="0"/>
              <a:t>Methods of Administration: </a:t>
            </a:r>
          </a:p>
          <a:p>
            <a:pPr lvl="1"/>
            <a:r>
              <a:rPr lang="en-US" dirty="0"/>
              <a:t>Centralized governments and bureaucracies</a:t>
            </a:r>
          </a:p>
          <a:p>
            <a:pPr lvl="1"/>
            <a:r>
              <a:rPr lang="en-US" dirty="0"/>
              <a:t>Elaborate legal systems</a:t>
            </a:r>
          </a:p>
          <a:p>
            <a:r>
              <a:rPr lang="en-US" dirty="0"/>
              <a:t>Maintain power/prestige through: </a:t>
            </a:r>
          </a:p>
          <a:p>
            <a:pPr lvl="1"/>
            <a:r>
              <a:rPr lang="en-US" dirty="0"/>
              <a:t>Diplomacy with other powers</a:t>
            </a:r>
          </a:p>
          <a:p>
            <a:pPr lvl="1"/>
            <a:r>
              <a:rPr lang="en-US" dirty="0"/>
              <a:t>Supply lines for troops</a:t>
            </a:r>
          </a:p>
          <a:p>
            <a:pPr lvl="1"/>
            <a:r>
              <a:rPr lang="en-US" dirty="0"/>
              <a:t>Building roads and walls</a:t>
            </a:r>
          </a:p>
          <a:p>
            <a:pPr lvl="1"/>
            <a:r>
              <a:rPr lang="en-US" dirty="0"/>
              <a:t>Drawing troops &amp; officers from local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28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China</a:t>
            </a:r>
          </a:p>
          <a:p>
            <a:pPr lvl="1"/>
            <a:r>
              <a:rPr lang="en-US" dirty="0"/>
              <a:t>Zhou (Mandate of Heaven, longest dynasty, ends in 256 BCE and leads to Warring States Period)</a:t>
            </a:r>
          </a:p>
          <a:p>
            <a:pPr lvl="1"/>
            <a:r>
              <a:rPr lang="en-US" dirty="0"/>
              <a:t>Qin (221-206 BCE) </a:t>
            </a:r>
          </a:p>
          <a:p>
            <a:pPr lvl="2"/>
            <a:r>
              <a:rPr lang="en-US" dirty="0"/>
              <a:t>Short but important</a:t>
            </a:r>
          </a:p>
          <a:p>
            <a:pPr lvl="2"/>
            <a:r>
              <a:rPr lang="en-US" dirty="0"/>
              <a:t>Shi </a:t>
            </a:r>
            <a:r>
              <a:rPr lang="en-US" dirty="0" err="1"/>
              <a:t>Huangdi</a:t>
            </a:r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Emperor, </a:t>
            </a:r>
          </a:p>
          <a:p>
            <a:pPr lvl="2"/>
            <a:r>
              <a:rPr lang="en-US" dirty="0"/>
              <a:t>Unified China for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</a:p>
          <a:p>
            <a:pPr lvl="2"/>
            <a:r>
              <a:rPr lang="en-US" dirty="0"/>
              <a:t>Legalism (Harsh)</a:t>
            </a:r>
          </a:p>
          <a:p>
            <a:pPr lvl="2"/>
            <a:r>
              <a:rPr lang="en-US" dirty="0"/>
              <a:t>Centralized government  </a:t>
            </a:r>
          </a:p>
          <a:p>
            <a:pPr lvl="2"/>
            <a:r>
              <a:rPr lang="en-US" dirty="0"/>
              <a:t>Began Great Wall (finished by Ming)</a:t>
            </a:r>
          </a:p>
          <a:p>
            <a:pPr lvl="2"/>
            <a:r>
              <a:rPr lang="en-US" dirty="0"/>
              <a:t>Standardized weights and measurements </a:t>
            </a:r>
          </a:p>
          <a:p>
            <a:pPr lvl="2"/>
            <a:r>
              <a:rPr lang="en-US" dirty="0"/>
              <a:t>Tomb of Terracotta Warriors</a:t>
            </a:r>
          </a:p>
        </p:txBody>
      </p:sp>
    </p:spTree>
    <p:extLst>
      <p:ext uri="{BB962C8B-B14F-4D97-AF65-F5344CB8AC3E}">
        <p14:creationId xmlns:p14="http://schemas.microsoft.com/office/powerpoint/2010/main" val="3850310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China</a:t>
            </a:r>
          </a:p>
          <a:p>
            <a:pPr lvl="1"/>
            <a:r>
              <a:rPr lang="en-US" dirty="0"/>
              <a:t>Han (206 BCE – 220 CE)</a:t>
            </a:r>
          </a:p>
          <a:p>
            <a:pPr lvl="2"/>
            <a:r>
              <a:rPr lang="en-US" dirty="0"/>
              <a:t>Golden Age – peace, stability, achievements</a:t>
            </a:r>
          </a:p>
          <a:p>
            <a:pPr lvl="2"/>
            <a:r>
              <a:rPr lang="en-US" dirty="0"/>
              <a:t>Centralized government</a:t>
            </a:r>
          </a:p>
          <a:p>
            <a:pPr lvl="2"/>
            <a:r>
              <a:rPr lang="en-US" dirty="0"/>
              <a:t>Confucianism – some social mobility</a:t>
            </a:r>
          </a:p>
          <a:p>
            <a:pPr lvl="2"/>
            <a:r>
              <a:rPr lang="en-US" dirty="0"/>
              <a:t>Civil Service Exam – merit based bureaucracy</a:t>
            </a:r>
          </a:p>
          <a:p>
            <a:pPr lvl="2"/>
            <a:r>
              <a:rPr lang="en-US" dirty="0"/>
              <a:t>Began Silk Roads, linked to Europe</a:t>
            </a:r>
          </a:p>
          <a:p>
            <a:pPr lvl="2"/>
            <a:r>
              <a:rPr lang="en-US" dirty="0"/>
              <a:t>Capital city – </a:t>
            </a:r>
            <a:r>
              <a:rPr lang="en-US" dirty="0" err="1"/>
              <a:t>Chang’an</a:t>
            </a:r>
            <a:endParaRPr lang="en-US" dirty="0"/>
          </a:p>
          <a:p>
            <a:pPr lvl="2"/>
            <a:r>
              <a:rPr lang="en-US" dirty="0"/>
              <a:t>Patriarchy</a:t>
            </a:r>
          </a:p>
          <a:p>
            <a:pPr lvl="2"/>
            <a:r>
              <a:rPr lang="en-US" dirty="0"/>
              <a:t>Merchants looked down on</a:t>
            </a:r>
          </a:p>
          <a:p>
            <a:pPr lvl="2"/>
            <a:r>
              <a:rPr lang="en-US" dirty="0"/>
              <a:t>Achievements: coined $, paper, clocks, compass</a:t>
            </a:r>
          </a:p>
        </p:txBody>
      </p:sp>
    </p:spTree>
    <p:extLst>
      <p:ext uri="{BB962C8B-B14F-4D97-AF65-F5344CB8AC3E}">
        <p14:creationId xmlns:p14="http://schemas.microsoft.com/office/powerpoint/2010/main" val="3432166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61" y="-14728"/>
            <a:ext cx="6872728" cy="68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India – (usually politically decentralized, empire is NOT the norm)</a:t>
            </a:r>
          </a:p>
          <a:p>
            <a:pPr lvl="1"/>
            <a:r>
              <a:rPr lang="en-US" dirty="0" err="1"/>
              <a:t>Mauryan</a:t>
            </a:r>
            <a:r>
              <a:rPr lang="en-US" dirty="0"/>
              <a:t> (322 – 185 BCE)</a:t>
            </a:r>
          </a:p>
          <a:p>
            <a:pPr lvl="2"/>
            <a:r>
              <a:rPr lang="en-US" dirty="0"/>
              <a:t>Founder: Chandragupta </a:t>
            </a:r>
            <a:r>
              <a:rPr lang="en-US" dirty="0" err="1"/>
              <a:t>Maurya</a:t>
            </a:r>
            <a:r>
              <a:rPr lang="en-US" dirty="0"/>
              <a:t> united subcontinent</a:t>
            </a:r>
          </a:p>
          <a:p>
            <a:pPr lvl="2"/>
            <a:r>
              <a:rPr lang="en-US" dirty="0"/>
              <a:t>Larger of 2 early empires</a:t>
            </a:r>
          </a:p>
          <a:p>
            <a:pPr lvl="2"/>
            <a:r>
              <a:rPr lang="en-US" dirty="0"/>
              <a:t>Grandson Asoka converted to Buddhism and spread religion; Rock Pillars </a:t>
            </a:r>
          </a:p>
          <a:p>
            <a:pPr lvl="1"/>
            <a:r>
              <a:rPr lang="en-US" dirty="0"/>
              <a:t>Gupta (320 – 600 CE)</a:t>
            </a:r>
          </a:p>
          <a:p>
            <a:pPr lvl="2"/>
            <a:r>
              <a:rPr lang="en-US" dirty="0"/>
              <a:t>Golden Age (Arabic Numerals, concept of zero, base 10)</a:t>
            </a:r>
          </a:p>
          <a:p>
            <a:pPr lvl="2"/>
            <a:r>
              <a:rPr lang="en-US" dirty="0"/>
              <a:t>Hinduism and Sati (patriarchy)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Pillars of </a:t>
            </a:r>
            <a:r>
              <a:rPr lang="en-US" dirty="0" err="1"/>
              <a:t>Ashoka</a:t>
            </a:r>
            <a:r>
              <a:rPr lang="en-US" dirty="0"/>
              <a:t> (stone columns with </a:t>
            </a:r>
            <a:r>
              <a:rPr lang="en-US" dirty="0" err="1"/>
              <a:t>Ashoka’s</a:t>
            </a:r>
            <a:r>
              <a:rPr lang="en-US" dirty="0"/>
              <a:t> Laws/Edicts inscribed)</a:t>
            </a:r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6893"/>
          <a:stretch>
            <a:fillRect/>
          </a:stretch>
        </p:blipFill>
        <p:spPr/>
      </p:pic>
      <p:pic>
        <p:nvPicPr>
          <p:cNvPr id="5" name="Content Placeholder 4" descr="6855028331_961482cac7_b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r="21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310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Mediterranean Empires</a:t>
            </a:r>
          </a:p>
          <a:p>
            <a:pPr lvl="1"/>
            <a:r>
              <a:rPr lang="en-US" dirty="0"/>
              <a:t>Persian Empires (present day Iran)</a:t>
            </a:r>
          </a:p>
          <a:p>
            <a:pPr lvl="2"/>
            <a:r>
              <a:rPr lang="en-US" dirty="0" err="1"/>
              <a:t>Achaemenid</a:t>
            </a:r>
            <a:r>
              <a:rPr lang="en-US" dirty="0"/>
              <a:t> (550 – 330 BCE)</a:t>
            </a:r>
          </a:p>
          <a:p>
            <a:pPr lvl="3"/>
            <a:r>
              <a:rPr lang="en-US" dirty="0"/>
              <a:t>Cyrus the Great built largest empire in the world </a:t>
            </a:r>
          </a:p>
          <a:p>
            <a:pPr lvl="3"/>
            <a:r>
              <a:rPr lang="en-US" dirty="0"/>
              <a:t>Zoroastrianism; religiously tolerant</a:t>
            </a:r>
          </a:p>
          <a:p>
            <a:pPr lvl="3"/>
            <a:r>
              <a:rPr lang="en-US" dirty="0"/>
              <a:t>Royal Road System (1,600 miles)</a:t>
            </a:r>
          </a:p>
          <a:p>
            <a:pPr lvl="3"/>
            <a:r>
              <a:rPr lang="en-US" dirty="0"/>
              <a:t>Strong military, used satraps (regional leaders) to help rule</a:t>
            </a:r>
          </a:p>
          <a:p>
            <a:pPr lvl="3"/>
            <a:r>
              <a:rPr lang="en-US" dirty="0"/>
              <a:t>Conquered by Alexander the Great</a:t>
            </a:r>
          </a:p>
          <a:p>
            <a:pPr lvl="2"/>
            <a:r>
              <a:rPr lang="en-US" dirty="0"/>
              <a:t>Parthian (247-224 CE)</a:t>
            </a:r>
          </a:p>
          <a:p>
            <a:pPr lvl="3"/>
            <a:r>
              <a:rPr lang="en-US" dirty="0"/>
              <a:t>Center of trade on Silk Road, often fought with Roman Empire</a:t>
            </a:r>
          </a:p>
          <a:p>
            <a:pPr lvl="2"/>
            <a:r>
              <a:rPr lang="en-US" dirty="0"/>
              <a:t>Sassanid (224 – 651 CE)</a:t>
            </a:r>
          </a:p>
          <a:p>
            <a:pPr lvl="3"/>
            <a:r>
              <a:rPr lang="en-US" dirty="0"/>
              <a:t>Last Pre-Islamic Persian Empire</a:t>
            </a:r>
          </a:p>
          <a:p>
            <a:pPr lvl="3"/>
            <a:r>
              <a:rPr lang="en-US" dirty="0"/>
              <a:t>Considered world power with Rome/Byzantines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Early on, beliefs passed through oral tradition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Later recorded in sacred texts, including the Vedas and the Upanishads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 Teaches that there are many manifestations of the Great Soul of the Universe (Brahman)(a trinity=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trimurti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)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Hindus believe themselves to be Monotheistic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Westerners believe them to be Polytheistic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688489" y="380577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 dirty="0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15166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kbar_on_ancient_per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810"/>
            <a:ext cx="9144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02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Mediterranean Empires</a:t>
            </a:r>
          </a:p>
          <a:p>
            <a:pPr lvl="1"/>
            <a:r>
              <a:rPr lang="en-US" dirty="0"/>
              <a:t>Greece	</a:t>
            </a:r>
          </a:p>
          <a:p>
            <a:pPr lvl="2"/>
            <a:r>
              <a:rPr lang="en-US" dirty="0"/>
              <a:t>City-states, not unified, many types of government but had common language and religion</a:t>
            </a:r>
          </a:p>
          <a:p>
            <a:pPr lvl="2"/>
            <a:r>
              <a:rPr lang="en-US" dirty="0"/>
              <a:t>Geography: Mountainous, Importance of the seas and trade</a:t>
            </a:r>
          </a:p>
          <a:p>
            <a:pPr lvl="2"/>
            <a:r>
              <a:rPr lang="en-US" dirty="0"/>
              <a:t>Athens (Democracy, philosophy, Parthenon) vs. Sparta (totalitarian oligarchy, military)</a:t>
            </a:r>
          </a:p>
          <a:p>
            <a:pPr lvl="2"/>
            <a:r>
              <a:rPr lang="en-US" dirty="0"/>
              <a:t>City-states unite to defeat Persia </a:t>
            </a:r>
          </a:p>
          <a:p>
            <a:pPr lvl="2"/>
            <a:r>
              <a:rPr lang="en-US" dirty="0"/>
              <a:t>Peloponnesian Wars (Athens vs. Sparta – 431-404 BCE)</a:t>
            </a:r>
          </a:p>
          <a:p>
            <a:pPr lvl="2"/>
            <a:r>
              <a:rPr lang="en-US" dirty="0"/>
              <a:t>Wars weaken Greece and make way for Phillip II of Macedon (Alexander the </a:t>
            </a:r>
            <a:r>
              <a:rPr lang="en-US" dirty="0" err="1"/>
              <a:t>Great’s</a:t>
            </a:r>
            <a:r>
              <a:rPr lang="en-US" dirty="0"/>
              <a:t> Father)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Mediterranean Empires</a:t>
            </a:r>
          </a:p>
          <a:p>
            <a:pPr lvl="1"/>
            <a:r>
              <a:rPr lang="en-US" sz="3000" dirty="0"/>
              <a:t>Hellenistic Empire (740 – 146 BCE)</a:t>
            </a:r>
          </a:p>
          <a:p>
            <a:pPr lvl="2"/>
            <a:r>
              <a:rPr lang="en-US" sz="2800" dirty="0"/>
              <a:t>Alexander the Great</a:t>
            </a:r>
          </a:p>
          <a:p>
            <a:pPr lvl="2"/>
            <a:r>
              <a:rPr lang="en-US" sz="2800" dirty="0"/>
              <a:t>Conquered Greece, Egypt, Persia and Northern India</a:t>
            </a:r>
          </a:p>
          <a:p>
            <a:pPr lvl="2"/>
            <a:r>
              <a:rPr lang="en-US" sz="2800" dirty="0"/>
              <a:t>Golden Age (libraries, geometry, cities – Alexandria, Egypt)</a:t>
            </a:r>
          </a:p>
          <a:p>
            <a:pPr lvl="2"/>
            <a:r>
              <a:rPr lang="en-US" sz="2800" dirty="0"/>
              <a:t>Syncretism: Greco-Buddhism in South Asia </a:t>
            </a:r>
          </a:p>
          <a:p>
            <a:pPr lvl="2"/>
            <a:r>
              <a:rPr lang="en-US" sz="2800" dirty="0"/>
              <a:t>Died at age of 33 in 323 BCE</a:t>
            </a:r>
          </a:p>
          <a:p>
            <a:pPr lvl="2"/>
            <a:r>
              <a:rPr lang="en-US" sz="2800" dirty="0"/>
              <a:t>Empire broke into pieces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Mediterranean Empires</a:t>
            </a:r>
          </a:p>
          <a:p>
            <a:pPr lvl="1"/>
            <a:r>
              <a:rPr lang="en-US" dirty="0"/>
              <a:t>Roman Empire</a:t>
            </a:r>
          </a:p>
          <a:p>
            <a:pPr lvl="2"/>
            <a:r>
              <a:rPr lang="en-US" dirty="0"/>
              <a:t>Began with Romulus &amp; </a:t>
            </a:r>
            <a:r>
              <a:rPr lang="en-US" dirty="0" err="1"/>
              <a:t>Remus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Republic (citizens have say in government) (500 BCE – 30 BCE) with Patricians vs. Plebeians and the Senate</a:t>
            </a:r>
          </a:p>
          <a:p>
            <a:pPr lvl="2"/>
            <a:r>
              <a:rPr lang="en-US" dirty="0"/>
              <a:t>Punic Wars vs. Carthage (Hannibal)</a:t>
            </a:r>
          </a:p>
          <a:p>
            <a:pPr lvl="2"/>
            <a:r>
              <a:rPr lang="en-US" dirty="0"/>
              <a:t>Julius Caesar assumed dictatorship 48 BCE</a:t>
            </a:r>
          </a:p>
          <a:p>
            <a:pPr lvl="2"/>
            <a:r>
              <a:rPr lang="en-US" dirty="0"/>
              <a:t>Augustus Caesar and the </a:t>
            </a:r>
            <a:r>
              <a:rPr lang="en-US" dirty="0" err="1"/>
              <a:t>Pax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(Golden Age)</a:t>
            </a:r>
          </a:p>
          <a:p>
            <a:pPr lvl="3"/>
            <a:r>
              <a:rPr lang="en-US" dirty="0"/>
              <a:t>Law (12 Tables), engineering (roads, aqueducts, walls on the border), Silk Road, use of slavery</a:t>
            </a:r>
          </a:p>
          <a:p>
            <a:pPr lvl="2"/>
            <a:r>
              <a:rPr lang="en-US" dirty="0"/>
              <a:t>Christianity becomes official religion 380 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American Empires</a:t>
            </a:r>
          </a:p>
          <a:p>
            <a:pPr lvl="1"/>
            <a:r>
              <a:rPr lang="en-US" dirty="0"/>
              <a:t>Mayan Empire (250 – 900 CE)</a:t>
            </a:r>
          </a:p>
          <a:p>
            <a:pPr lvl="2"/>
            <a:r>
              <a:rPr lang="en-US" dirty="0"/>
              <a:t>City-states in Mesoamerica (central America)</a:t>
            </a:r>
          </a:p>
          <a:p>
            <a:pPr lvl="2"/>
            <a:r>
              <a:rPr lang="en-US" dirty="0"/>
              <a:t>Achievements: calendar, step pyramids, glyphs, astronomy, terrace farming</a:t>
            </a:r>
          </a:p>
          <a:p>
            <a:pPr lvl="1"/>
            <a:r>
              <a:rPr lang="en-US" dirty="0"/>
              <a:t>Teotihuacan </a:t>
            </a:r>
          </a:p>
          <a:p>
            <a:pPr lvl="2"/>
            <a:r>
              <a:rPr lang="en-US" dirty="0"/>
              <a:t>One of the biggest cities in classical era</a:t>
            </a:r>
          </a:p>
          <a:p>
            <a:pPr lvl="2"/>
            <a:r>
              <a:rPr lang="en-US" dirty="0"/>
              <a:t>Traded with Mayan</a:t>
            </a:r>
          </a:p>
          <a:p>
            <a:pPr lvl="2"/>
            <a:r>
              <a:rPr lang="en-US" dirty="0"/>
              <a:t>Human sacrifice</a:t>
            </a:r>
          </a:p>
          <a:p>
            <a:pPr lvl="2"/>
            <a:r>
              <a:rPr lang="en-US" dirty="0"/>
              <a:t>Complex bureaucracy and pyramids</a:t>
            </a:r>
          </a:p>
          <a:p>
            <a:pPr lvl="1"/>
            <a:r>
              <a:rPr lang="en-US" dirty="0" err="1"/>
              <a:t>Moche</a:t>
            </a:r>
            <a:r>
              <a:rPr lang="en-US" dirty="0"/>
              <a:t>: Andean (100 – 800 CE)</a:t>
            </a:r>
          </a:p>
          <a:p>
            <a:pPr lvl="2"/>
            <a:r>
              <a:rPr lang="en-US" dirty="0"/>
              <a:t>Gold, architecture, irrigation, terrace farming, human sacrifice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Common Attributes of Classical Empires</a:t>
            </a:r>
          </a:p>
          <a:p>
            <a:pPr lvl="1"/>
            <a:r>
              <a:rPr lang="en-US" sz="2000" dirty="0"/>
              <a:t>Large empires required advanced bureaucracies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major trade centers developed (cities) glorified empires</a:t>
            </a:r>
          </a:p>
          <a:p>
            <a:pPr lvl="1"/>
            <a:r>
              <a:rPr lang="en-US" sz="2000" dirty="0"/>
              <a:t>Food production was key</a:t>
            </a:r>
          </a:p>
          <a:p>
            <a:pPr lvl="1"/>
            <a:r>
              <a:rPr lang="en-US" sz="2000" dirty="0"/>
              <a:t>Widespread slavery</a:t>
            </a:r>
          </a:p>
          <a:p>
            <a:pPr lvl="1"/>
            <a:r>
              <a:rPr lang="en-US" sz="2000" dirty="0"/>
              <a:t>Patriarchy and social hierarchies based on occupation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400" b="1" dirty="0"/>
              <a:t>Comparisons of Empires</a:t>
            </a:r>
          </a:p>
          <a:p>
            <a:pPr lvl="1"/>
            <a:r>
              <a:rPr lang="en-US" sz="2000" dirty="0"/>
              <a:t>Maya &amp; Gupta (concept of zero)</a:t>
            </a:r>
          </a:p>
          <a:p>
            <a:pPr lvl="1"/>
            <a:r>
              <a:rPr lang="en-US" sz="2000" dirty="0"/>
              <a:t>Rome &amp; Han (Silk Roads)</a:t>
            </a:r>
          </a:p>
          <a:p>
            <a:pPr lvl="1"/>
            <a:r>
              <a:rPr lang="en-US" sz="2000" dirty="0"/>
              <a:t>Greeks &amp; Romans (dependence on slavery)</a:t>
            </a:r>
          </a:p>
          <a:p>
            <a:pPr lvl="1"/>
            <a:r>
              <a:rPr lang="en-US" sz="2000" dirty="0"/>
              <a:t>Mayans &amp; Greeks (city-states)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Common Attributes of Classical Empires</a:t>
            </a:r>
          </a:p>
          <a:p>
            <a:pPr lvl="1"/>
            <a:r>
              <a:rPr lang="en-US" sz="2000" dirty="0"/>
              <a:t>Large empires required advanced bureaucracies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major trade centers developed (cities) glorified empires</a:t>
            </a:r>
          </a:p>
          <a:p>
            <a:pPr lvl="1"/>
            <a:r>
              <a:rPr lang="en-US" sz="2000" dirty="0"/>
              <a:t>Food production was key</a:t>
            </a:r>
          </a:p>
          <a:p>
            <a:pPr lvl="1"/>
            <a:r>
              <a:rPr lang="en-US" sz="2000" dirty="0"/>
              <a:t>Widespread slavery</a:t>
            </a:r>
          </a:p>
          <a:p>
            <a:pPr lvl="1"/>
            <a:r>
              <a:rPr lang="en-US" sz="2000" dirty="0"/>
              <a:t>Patriarchy and social hierarchies based on occupation</a:t>
            </a:r>
          </a:p>
          <a:p>
            <a:pPr lvl="1">
              <a:buNone/>
            </a:pPr>
            <a:endParaRPr lang="en-US" sz="2000" dirty="0"/>
          </a:p>
          <a:p>
            <a:r>
              <a:rPr lang="en-US" sz="2400" b="1" dirty="0"/>
              <a:t>Comparisons of Empires</a:t>
            </a:r>
          </a:p>
          <a:p>
            <a:pPr lvl="1"/>
            <a:r>
              <a:rPr lang="en-US" sz="2000" dirty="0"/>
              <a:t>Maya &amp; Gupta (concept of zero)</a:t>
            </a:r>
          </a:p>
          <a:p>
            <a:pPr lvl="1"/>
            <a:r>
              <a:rPr lang="en-US" sz="2000" dirty="0"/>
              <a:t>Rome &amp; Han (Silk Roads)</a:t>
            </a:r>
          </a:p>
          <a:p>
            <a:pPr lvl="1"/>
            <a:r>
              <a:rPr lang="en-US" sz="2000" dirty="0"/>
              <a:t>Greeks &amp; Romans (dependence on slavery)</a:t>
            </a:r>
          </a:p>
          <a:p>
            <a:pPr lvl="1"/>
            <a:r>
              <a:rPr lang="en-US" sz="2000" dirty="0"/>
              <a:t>Mayans &amp; Greeks (city-states)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5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Comparing</a:t>
                      </a:r>
                      <a:r>
                        <a:rPr lang="en-US" sz="2800" baseline="0" dirty="0"/>
                        <a:t> Roman and Han Empire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Heavy</a:t>
                      </a:r>
                      <a:r>
                        <a:rPr lang="en-US" baseline="0" dirty="0"/>
                        <a:t> reliance on slavery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Social</a:t>
                      </a:r>
                      <a:r>
                        <a:rPr lang="en-US" b="1" baseline="0" dirty="0"/>
                        <a:t> Structure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Heavy reliance on peasants (respected)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Political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Centralized,</a:t>
                      </a:r>
                      <a:r>
                        <a:rPr lang="en-US" baseline="0" dirty="0"/>
                        <a:t> merit based bureaucracy based on civil service exams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Trade along Silk</a:t>
                      </a:r>
                      <a:r>
                        <a:rPr lang="en-US" baseline="0" dirty="0"/>
                        <a:t> Road and Mediterranean 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Economic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Trade along Silk Roads</a:t>
                      </a:r>
                      <a:r>
                        <a:rPr lang="en-US" baseline="0" dirty="0"/>
                        <a:t> and Indian Ocean Trade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Absorbed foreign religion in later years (Christianity)</a:t>
                      </a:r>
                    </a:p>
                    <a:p>
                      <a:r>
                        <a:rPr lang="en-US" dirty="0"/>
                        <a:t>Achievements</a:t>
                      </a:r>
                      <a:r>
                        <a:rPr lang="en-US" baseline="0" dirty="0"/>
                        <a:t> in law &amp; engineering (roads)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Absorbed foreign religion in later years (Buddhism)</a:t>
                      </a:r>
                    </a:p>
                    <a:p>
                      <a:r>
                        <a:rPr lang="en-US" dirty="0"/>
                        <a:t>Achievements include roads</a:t>
                      </a:r>
                      <a:r>
                        <a:rPr lang="en-US" baseline="0" dirty="0"/>
                        <a:t> &amp; civil service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 2.2 Development of States and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Collapse of Classical Empires</a:t>
            </a:r>
          </a:p>
          <a:p>
            <a:pPr lvl="1"/>
            <a:r>
              <a:rPr lang="en-US" dirty="0"/>
              <a:t>Over-extension of borders</a:t>
            </a:r>
          </a:p>
          <a:p>
            <a:pPr lvl="1"/>
            <a:r>
              <a:rPr lang="en-US" dirty="0"/>
              <a:t>Internal disruptions</a:t>
            </a:r>
          </a:p>
          <a:p>
            <a:pPr lvl="2"/>
            <a:r>
              <a:rPr lang="en-US" dirty="0"/>
              <a:t>Breakdown of imperial authority; political corruption</a:t>
            </a:r>
          </a:p>
          <a:p>
            <a:pPr lvl="2"/>
            <a:r>
              <a:rPr lang="en-US" dirty="0"/>
              <a:t>Failing economies- unsustainable economic inequality</a:t>
            </a:r>
          </a:p>
          <a:p>
            <a:pPr lvl="2"/>
            <a:r>
              <a:rPr lang="en-US" dirty="0"/>
              <a:t>Peasant revolts against landlords (Han - Yellow Turban Revolt); resistance to high taxes</a:t>
            </a:r>
          </a:p>
          <a:p>
            <a:pPr lvl="1"/>
            <a:r>
              <a:rPr lang="en-US" dirty="0"/>
              <a:t>External Invasions </a:t>
            </a:r>
          </a:p>
          <a:p>
            <a:pPr lvl="2"/>
            <a:r>
              <a:rPr lang="en-US" dirty="0"/>
              <a:t>Rival empires and nomadic 	</a:t>
            </a:r>
          </a:p>
          <a:p>
            <a:pPr lvl="3"/>
            <a:r>
              <a:rPr lang="en-US" dirty="0"/>
              <a:t>331 BCE- </a:t>
            </a:r>
            <a:r>
              <a:rPr lang="en-US" dirty="0" err="1"/>
              <a:t>Achaemanid</a:t>
            </a:r>
            <a:r>
              <a:rPr lang="en-US" dirty="0"/>
              <a:t> Empire (Alexander the Great)</a:t>
            </a:r>
          </a:p>
          <a:p>
            <a:pPr lvl="3"/>
            <a:r>
              <a:rPr lang="en-US" dirty="0"/>
              <a:t>476 CE Roman Empire (Huns, Goths, Vandals)</a:t>
            </a:r>
          </a:p>
          <a:p>
            <a:pPr lvl="3"/>
            <a:r>
              <a:rPr lang="en-US" dirty="0"/>
              <a:t>220 CE Han (</a:t>
            </a:r>
            <a:r>
              <a:rPr lang="en-US" dirty="0" err="1"/>
              <a:t>Xiongnu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-prefer-the-pelt-and-armor-side-of-goth-fashion_o_64708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28"/>
            <a:ext cx="9144000" cy="60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7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endParaRPr sz="5400" b="0" i="0" u="none" strike="noStrike" cap="none">
              <a:solidFill>
                <a:schemeClr val="dk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88" name="Shape 3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362200"/>
            <a:ext cx="267652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057400"/>
            <a:ext cx="3048000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600" y="3886200"/>
            <a:ext cx="2867025" cy="2576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1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on Collapse: 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Fall of the Roman Empire... Crash Course World History #12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45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Concept 2.3 Emergence  of </a:t>
            </a:r>
            <a:r>
              <a:rPr lang="en-US" sz="3200" dirty="0" err="1"/>
              <a:t>Transregional</a:t>
            </a:r>
            <a:r>
              <a:rPr lang="en-US" sz="3200" dirty="0"/>
              <a:t> Networks of Communication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Silk Roads</a:t>
            </a:r>
          </a:p>
          <a:p>
            <a:pPr lvl="1"/>
            <a:r>
              <a:rPr lang="en-US" dirty="0"/>
              <a:t>Land based trade routes</a:t>
            </a:r>
          </a:p>
          <a:p>
            <a:pPr lvl="1"/>
            <a:r>
              <a:rPr lang="en-US" dirty="0"/>
              <a:t>Chinese monopoly on silk (desirable and expensive)</a:t>
            </a:r>
          </a:p>
          <a:p>
            <a:pPr lvl="1"/>
            <a:r>
              <a:rPr lang="en-US" dirty="0"/>
              <a:t>Goods Traded</a:t>
            </a:r>
          </a:p>
          <a:p>
            <a:pPr lvl="2"/>
            <a:r>
              <a:rPr lang="en-US" dirty="0"/>
              <a:t>From E. Asia to W: Silk, horses, spices, furs, rice,, porcelain</a:t>
            </a:r>
          </a:p>
          <a:p>
            <a:pPr lvl="2"/>
            <a:r>
              <a:rPr lang="en-US" dirty="0"/>
              <a:t>From S Asia to E &amp; W: cotton, spices, sandal wood, rice</a:t>
            </a:r>
          </a:p>
          <a:p>
            <a:pPr lvl="2"/>
            <a:r>
              <a:rPr lang="en-US" dirty="0"/>
              <a:t>From C. Asia to E, W &amp; S: dates, almonds, fruit, camels, horses</a:t>
            </a:r>
          </a:p>
          <a:p>
            <a:pPr lvl="2"/>
            <a:r>
              <a:rPr lang="en-US" dirty="0"/>
              <a:t>From points west (Med. Sea): glass, gold, olive oil, perfumes</a:t>
            </a:r>
          </a:p>
          <a:p>
            <a:pPr lvl="1"/>
            <a:r>
              <a:rPr lang="en-US" dirty="0"/>
              <a:t>Technology: </a:t>
            </a:r>
            <a:r>
              <a:rPr lang="en-US" dirty="0" err="1"/>
              <a:t>qanat</a:t>
            </a:r>
            <a:r>
              <a:rPr lang="en-US" dirty="0"/>
              <a:t> system (irrigation, transports water from below ground to surface in arid regions – C. Asia to SW Asia)</a:t>
            </a:r>
          </a:p>
          <a:p>
            <a:pPr lvl="1"/>
            <a:r>
              <a:rPr lang="en-US" dirty="0"/>
              <a:t>Buddhism spreads from India to China to Korea to Japan</a:t>
            </a:r>
          </a:p>
          <a:p>
            <a:pPr lvl="1"/>
            <a:r>
              <a:rPr lang="en-US" dirty="0"/>
              <a:t>Disease spreads (Plague)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Concept 2.3 Emergence  of </a:t>
            </a:r>
            <a:r>
              <a:rPr lang="en-US" sz="3200" dirty="0" err="1"/>
              <a:t>Transregional</a:t>
            </a:r>
            <a:r>
              <a:rPr lang="en-US" sz="3200" dirty="0"/>
              <a:t> Networks of Communication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Indian Ocean Trade</a:t>
            </a:r>
          </a:p>
          <a:p>
            <a:pPr lvl="1"/>
            <a:r>
              <a:rPr lang="en-US" dirty="0"/>
              <a:t>Largest sea routes until 1400s</a:t>
            </a:r>
          </a:p>
          <a:p>
            <a:pPr lvl="1"/>
            <a:r>
              <a:rPr lang="en-US" dirty="0"/>
              <a:t>Connected SE Asia, China, Africa, Middle East and South Asia</a:t>
            </a:r>
          </a:p>
          <a:p>
            <a:pPr lvl="1"/>
            <a:r>
              <a:rPr lang="en-US" dirty="0"/>
              <a:t>Depended on monsoon winds</a:t>
            </a:r>
          </a:p>
          <a:p>
            <a:pPr lvl="2"/>
            <a:r>
              <a:rPr lang="en-US" dirty="0"/>
              <a:t>Creates </a:t>
            </a:r>
            <a:r>
              <a:rPr lang="en-US" dirty="0" err="1"/>
              <a:t>diasporic</a:t>
            </a:r>
            <a:r>
              <a:rPr lang="en-US" dirty="0"/>
              <a:t> communities of merchants waiting for winds to turn</a:t>
            </a:r>
          </a:p>
          <a:p>
            <a:pPr lvl="1"/>
            <a:r>
              <a:rPr lang="en-US" dirty="0"/>
              <a:t>New technology</a:t>
            </a:r>
          </a:p>
          <a:p>
            <a:pPr lvl="2"/>
            <a:r>
              <a:rPr lang="en-US" dirty="0"/>
              <a:t>Dhows – small but seaworthy trading ships used by Arab merchants</a:t>
            </a:r>
          </a:p>
          <a:p>
            <a:pPr lvl="2"/>
            <a:r>
              <a:rPr lang="en-US" dirty="0"/>
              <a:t>Lateen sail - triangular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Ocean Trade and Silk Roads</a:t>
            </a:r>
          </a:p>
        </p:txBody>
      </p:sp>
      <p:pic>
        <p:nvPicPr>
          <p:cNvPr id="6" name="Content Placeholder 5" descr="Trade Rout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7805" y="1600200"/>
            <a:ext cx="6903340" cy="44958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Concept 2.3 Emergence  of </a:t>
            </a:r>
            <a:r>
              <a:rPr lang="en-US" sz="3200" dirty="0" err="1"/>
              <a:t>Transregional</a:t>
            </a:r>
            <a:r>
              <a:rPr lang="en-US" sz="3200" dirty="0"/>
              <a:t> Networks of Communication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Trans-Saharan Trade Routes</a:t>
            </a:r>
          </a:p>
          <a:p>
            <a:pPr lvl="1"/>
            <a:r>
              <a:rPr lang="en-US" dirty="0"/>
              <a:t>North Africa to Mediterranean coastal cities</a:t>
            </a:r>
          </a:p>
          <a:p>
            <a:pPr lvl="1"/>
            <a:r>
              <a:rPr lang="en-US" dirty="0"/>
              <a:t>Goods Traded</a:t>
            </a:r>
          </a:p>
          <a:p>
            <a:pPr lvl="2"/>
            <a:r>
              <a:rPr lang="en-US" dirty="0"/>
              <a:t>From Africa: Gold , salt, ivory, animal hides and slaves</a:t>
            </a:r>
          </a:p>
          <a:p>
            <a:pPr lvl="2"/>
            <a:r>
              <a:rPr lang="en-US" dirty="0"/>
              <a:t>From Med.: dates, cotton, dyes, cloth, leather, glass</a:t>
            </a:r>
          </a:p>
          <a:p>
            <a:pPr lvl="1"/>
            <a:r>
              <a:rPr lang="en-US" dirty="0"/>
              <a:t>Introduction of camel 1</a:t>
            </a:r>
            <a:r>
              <a:rPr lang="en-US" baseline="30000" dirty="0"/>
              <a:t>st</a:t>
            </a:r>
            <a:r>
              <a:rPr lang="en-US" dirty="0"/>
              <a:t> Century CE, saddle 300 CE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TransSaharan_Trade_Route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710720"/>
            <a:ext cx="3886200" cy="2796461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Concept 2.3 Emergence  of </a:t>
            </a:r>
            <a:r>
              <a:rPr lang="en-US" sz="3200" dirty="0" err="1"/>
              <a:t>Transregional</a:t>
            </a:r>
            <a:r>
              <a:rPr lang="en-US" sz="3200" dirty="0"/>
              <a:t> Networks of Communication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Other Notable Trade Routes</a:t>
            </a:r>
          </a:p>
          <a:p>
            <a:pPr lvl="1"/>
            <a:r>
              <a:rPr lang="en-US" dirty="0"/>
              <a:t>Mediterranean Sea (Greeks, Phoenicians, </a:t>
            </a:r>
            <a:r>
              <a:rPr lang="en-US" dirty="0" err="1"/>
              <a:t>Burburs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Sub-Saharan Trade Routes (Bantus connect sub-Saharan Africa to E. Africa)</a:t>
            </a:r>
          </a:p>
          <a:p>
            <a:pPr lvl="1"/>
            <a:r>
              <a:rPr lang="en-US" dirty="0"/>
              <a:t>Black Sea</a:t>
            </a:r>
          </a:p>
          <a:p>
            <a:pPr lvl="1"/>
            <a:endParaRPr lang="en-US" dirty="0"/>
          </a:p>
          <a:p>
            <a:r>
              <a:rPr lang="en-US" b="1" dirty="0"/>
              <a:t>Who’s Missing? The Americas</a:t>
            </a:r>
          </a:p>
          <a:p>
            <a:pPr lvl="1"/>
            <a:r>
              <a:rPr lang="en-US" dirty="0"/>
              <a:t>Why? Smaller scale trade, fewer large domestic animals, no wheel, geography N-S made trade difficult</a:t>
            </a:r>
          </a:p>
          <a:p>
            <a:pPr lvl="1"/>
            <a:r>
              <a:rPr lang="en-US" dirty="0"/>
              <a:t>Mayan and Teotihuacan in Mesoamerica and within </a:t>
            </a:r>
            <a:r>
              <a:rPr lang="en-US" dirty="0" err="1"/>
              <a:t>Moche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1. Monasticism is a characteristic of which of the following religions?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Judaism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Hinduism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Confucianism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Buddhism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2. In which of these societies were merchants and traders placed in a lower social class than farmers and artisans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Han China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India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Japan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Rome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3. After the Peloponnesian War, the Macedonians took control of Greece and spread Greek culture throughout much of the known world under the leadership of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Julius Caesar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Hannibal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Alexander the Great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Pericles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4. In China, Confucianism emphasized the idea that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Equality should exist among all members of society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Salvation could be attained by prayer, meditation and good deeds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Harmony could be achieved by the proper behavior of each member of the family or society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People are fundamentally evil and need to be led by a strong central government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 No single founder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Developed over many years in South Asia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 blend of many traditions, many from outside of India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None/>
            </a:pPr>
            <a:endParaRPr sz="2200" b="0" i="0" u="none" strike="noStrike" cap="none">
              <a:solidFill>
                <a:srgbClr val="262626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88489" y="285788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32875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5. In comparing the Han Dynasty with the Roman Empire, which of the following statements is NOT accurate?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Both the Han Dynasty’s and Roman Empire’s economies suffered as a result of military spending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While Rome was successful at spreading its culture across a wide area, the Han were unable to diffuse their culture to neighboring lands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While both societies were run by centralized governments, Rome gave significant autonomy to local officials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While the Chinese were able to re-establish their imperial empire, Rome was never restored to its former status.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Compare the political and social impacts of two of the following belief systems.</a:t>
            </a:r>
          </a:p>
          <a:p>
            <a:pPr lvl="1"/>
            <a:r>
              <a:rPr lang="en-US" dirty="0"/>
              <a:t>Hinduism, Confucianism, Christianity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Compare the reasons for and the outcomes of the fall of TWO of the following classical civilizations</a:t>
            </a:r>
          </a:p>
          <a:p>
            <a:pPr lvl="2"/>
            <a:r>
              <a:rPr lang="en-US" dirty="0"/>
              <a:t>The Roman Empire</a:t>
            </a:r>
          </a:p>
          <a:p>
            <a:pPr lvl="2"/>
            <a:r>
              <a:rPr lang="en-US" dirty="0"/>
              <a:t>Han China</a:t>
            </a:r>
          </a:p>
          <a:p>
            <a:pPr lvl="2"/>
            <a:r>
              <a:rPr lang="en-US" dirty="0"/>
              <a:t>Gupta India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Compare the political and cultural characteristics of two classical empires.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 Essay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Analyze the cultural and political changes and continuities in ONE of these civilizations during the early classical era from 1,000 to 1BCE</a:t>
            </a:r>
          </a:p>
          <a:p>
            <a:pPr lvl="1"/>
            <a:r>
              <a:rPr lang="en-US" dirty="0"/>
              <a:t>Rome</a:t>
            </a:r>
          </a:p>
          <a:p>
            <a:pPr lvl="1"/>
            <a:r>
              <a:rPr lang="en-US" dirty="0"/>
              <a:t>China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Caste System was of central importance in India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All living things participate in the caste system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Cycles reincarnation elevate their souls to the highest level of spirituality or MOKSHA, when the soul becomes one with Braman, the Great Soul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The process can take hundreds of years and thousands of lifetimes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A soul can move up or down the ladder toward Moksha depending on Dharma (deeds) and sincerity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699247" y="30474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61830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Karma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Teaches one’s social position in life was a sign of good or bad deeds performed in a previous life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Good karma means you fulfilled your dharma</a:t>
            </a:r>
          </a:p>
          <a:p>
            <a:pPr marL="1051560" lvl="2" indent="-37084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1900" b="0" i="0" u="none" strike="noStrike" cap="none" dirty="0" err="1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Eg</a:t>
            </a:r>
            <a:r>
              <a:rPr lang="en-US" sz="19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- a peasant fulfilled responsibilities of a peasant; warrior did warrior stuff well, etc.</a:t>
            </a: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Levels of Caste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If one moved higher on ladder they had demonstrated good karma in a previous life</a:t>
            </a:r>
          </a:p>
          <a:p>
            <a:pPr marL="777240" marR="0" lvl="1" indent="-370840" algn="l" rtl="0">
              <a:spcBef>
                <a:spcPts val="440"/>
              </a:spcBef>
              <a:buClr>
                <a:schemeClr val="accent1"/>
              </a:buClr>
              <a:buSzPct val="100000"/>
              <a:buFont typeface="Quattrocento"/>
              <a:buChar char="❧"/>
            </a:pPr>
            <a:r>
              <a:rPr lang="en-US" sz="2200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If one moved down, …bad karma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688489" y="39953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Quattrocento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Quattrocento"/>
                <a:ea typeface="Quattrocento"/>
                <a:cs typeface="Quattrocento"/>
                <a:sym typeface="Quattrocento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36304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11513</TotalTime>
  <Words>2995</Words>
  <Application>Microsoft Office PowerPoint</Application>
  <PresentationFormat>On-screen Show (4:3)</PresentationFormat>
  <Paragraphs>436</Paragraphs>
  <Slides>74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Calibri</vt:lpstr>
      <vt:lpstr>Quattrocento</vt:lpstr>
      <vt:lpstr>Tw Cen MT</vt:lpstr>
      <vt:lpstr>Wingdings</vt:lpstr>
      <vt:lpstr>Wingdings 2</vt:lpstr>
      <vt:lpstr>Median</vt:lpstr>
      <vt:lpstr>AP WORLD HISTORY  PERIOD 2: 600 BCE – 600 CE</vt:lpstr>
      <vt:lpstr>Key Concept 2.1 Development &amp; Codification of Religious &amp; Cultural Traditions</vt:lpstr>
      <vt:lpstr>PowerPoint Presentation</vt:lpstr>
      <vt:lpstr>Existing Belief Systems Spread</vt:lpstr>
      <vt:lpstr>Hinduism</vt:lpstr>
      <vt:lpstr>PowerPoint Presentation</vt:lpstr>
      <vt:lpstr>Hinduism</vt:lpstr>
      <vt:lpstr>Hinduism</vt:lpstr>
      <vt:lpstr>Hinduism</vt:lpstr>
      <vt:lpstr>Hinduism </vt:lpstr>
      <vt:lpstr>Hinduism</vt:lpstr>
      <vt:lpstr>New Religions Emerge From Old</vt:lpstr>
      <vt:lpstr>Buddhism</vt:lpstr>
      <vt:lpstr>PowerPoint Presentation</vt:lpstr>
      <vt:lpstr>Buddhism</vt:lpstr>
      <vt:lpstr>Buddhism</vt:lpstr>
      <vt:lpstr>Buddhism</vt:lpstr>
      <vt:lpstr>Christianity</vt:lpstr>
      <vt:lpstr>Similarities Between Buddhism &amp; Christianity</vt:lpstr>
      <vt:lpstr>Spreading Faiths</vt:lpstr>
      <vt:lpstr>Spread of Universal Religions</vt:lpstr>
      <vt:lpstr>Spreading Faiths</vt:lpstr>
      <vt:lpstr>Confucianism</vt:lpstr>
      <vt:lpstr>PowerPoint Presentation</vt:lpstr>
      <vt:lpstr>Confucianism</vt:lpstr>
      <vt:lpstr>Confucianism</vt:lpstr>
      <vt:lpstr>Daoism</vt:lpstr>
      <vt:lpstr>Daoism</vt:lpstr>
      <vt:lpstr>PowerPoint Presentation</vt:lpstr>
      <vt:lpstr>Animism and Shamanism</vt:lpstr>
      <vt:lpstr>Animism and Shamanism</vt:lpstr>
      <vt:lpstr>Belief Systems and Gender Roles</vt:lpstr>
      <vt:lpstr>Classical Cultures Develops</vt:lpstr>
      <vt:lpstr>Classical Civilization and the Arts</vt:lpstr>
      <vt:lpstr>PowerPoint Presentation</vt:lpstr>
      <vt:lpstr>Classical Civilization and the Arts</vt:lpstr>
      <vt:lpstr>Classical Civilization and the Arts</vt:lpstr>
      <vt:lpstr>Pantheon in Rome (I took this  )- arches, columns, colored marble, mosaic art</vt:lpstr>
      <vt:lpstr>Classical Civilization and the Arts</vt:lpstr>
      <vt:lpstr>Greco-Buddhist sculpture Northern India, 1st – 2nd c. CE</vt:lpstr>
      <vt:lpstr>PowerPoint Presentation</vt:lpstr>
      <vt:lpstr>PowerPoint Presentation</vt:lpstr>
      <vt:lpstr>Key Concept 2.2- Classical Empires</vt:lpstr>
      <vt:lpstr>Key Concept 2.2 Development of States and Empire</vt:lpstr>
      <vt:lpstr>Key Concept 2.2 Development of States and Empire</vt:lpstr>
      <vt:lpstr>PowerPoint Presentation</vt:lpstr>
      <vt:lpstr>Key Concept 2.2 Development of States and Empire</vt:lpstr>
      <vt:lpstr>Pillars of Ashoka (stone columns with Ashoka’s Laws/Edicts inscribed)</vt:lpstr>
      <vt:lpstr>Key Concept 2.2 Development of States and Empire</vt:lpstr>
      <vt:lpstr>PowerPoint Presentation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Key Concept 2.2 Development of States and Empire</vt:lpstr>
      <vt:lpstr>PowerPoint Presentation</vt:lpstr>
      <vt:lpstr>Case Study on Collapse: Rome</vt:lpstr>
      <vt:lpstr>Key Concept 2.3 Emergence  of Transregional Networks of Communication and Exchange</vt:lpstr>
      <vt:lpstr>Key Concept 2.3 Emergence  of Transregional Networks of Communication and Exchange</vt:lpstr>
      <vt:lpstr>Indian Ocean Trade and Silk Roads</vt:lpstr>
      <vt:lpstr>Key Concept 2.3 Emergence  of Transregional Networks of Communication and Exchange</vt:lpstr>
      <vt:lpstr>Key Concept 2.3 Emergence  of Transregional Networks of Communication and Exchange</vt:lpstr>
      <vt:lpstr>Period 2 Review Questions</vt:lpstr>
      <vt:lpstr>Period 2 Review Questions</vt:lpstr>
      <vt:lpstr>Period 2 Review Questions</vt:lpstr>
      <vt:lpstr>Period 2 Review Questions</vt:lpstr>
      <vt:lpstr>Period 2 Review Questions</vt:lpstr>
      <vt:lpstr>Period 2 Essay Question</vt:lpstr>
      <vt:lpstr>Period 2 Essay Question</vt:lpstr>
      <vt:lpstr>Period 2 Essay Question</vt:lpstr>
      <vt:lpstr>Period 2 Essay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 PERIOD 2: 600 BCE – 600 CE</dc:title>
  <dc:creator>Amber Rehm</dc:creator>
  <cp:lastModifiedBy>Tungate, Gayla</cp:lastModifiedBy>
  <cp:revision>47</cp:revision>
  <dcterms:created xsi:type="dcterms:W3CDTF">2014-05-06T02:12:28Z</dcterms:created>
  <dcterms:modified xsi:type="dcterms:W3CDTF">2017-09-27T11:10:15Z</dcterms:modified>
</cp:coreProperties>
</file>