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28"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4/27/2015</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4/27/2015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4/27/2015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4/27/2015</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4/27/2015</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4/27/2015</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4/27/2015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4/27/2015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Ivan III (The Great)</a:t>
            </a:r>
            <a:endParaRPr lang="en-US" dirty="0"/>
          </a:p>
        </p:txBody>
      </p:sp>
      <p:sp>
        <p:nvSpPr>
          <p:cNvPr id="3" name="Subtitle 2"/>
          <p:cNvSpPr>
            <a:spLocks noGrp="1"/>
          </p:cNvSpPr>
          <p:nvPr>
            <p:ph type="subTitle" idx="1"/>
          </p:nvPr>
        </p:nvSpPr>
        <p:spPr/>
        <p:txBody>
          <a:bodyPr/>
          <a:lstStyle/>
          <a:p>
            <a:r>
              <a:rPr lang="en-US" dirty="0" smtClean="0"/>
              <a:t>Mr. Howard – Russian History</a:t>
            </a:r>
            <a:endParaRPr lang="en-US" dirty="0"/>
          </a:p>
        </p:txBody>
      </p:sp>
    </p:spTree>
    <p:extLst>
      <p:ext uri="{BB962C8B-B14F-4D97-AF65-F5344CB8AC3E}">
        <p14:creationId xmlns:p14="http://schemas.microsoft.com/office/powerpoint/2010/main" val="1121581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a:t>
            </a:r>
            <a:r>
              <a:rPr lang="en-US" dirty="0" err="1" smtClean="0"/>
              <a:t>vs</a:t>
            </a:r>
            <a:r>
              <a:rPr lang="en-US" dirty="0" smtClean="0"/>
              <a:t> Novgorod</a:t>
            </a:r>
            <a:endParaRPr lang="en-US" dirty="0"/>
          </a:p>
        </p:txBody>
      </p:sp>
      <p:sp>
        <p:nvSpPr>
          <p:cNvPr id="3" name="Content Placeholder 2"/>
          <p:cNvSpPr>
            <a:spLocks noGrp="1"/>
          </p:cNvSpPr>
          <p:nvPr>
            <p:ph idx="1"/>
          </p:nvPr>
        </p:nvSpPr>
        <p:spPr/>
        <p:txBody>
          <a:bodyPr>
            <a:normAutofit lnSpcReduction="10000"/>
          </a:bodyPr>
          <a:lstStyle/>
          <a:p>
            <a:r>
              <a:rPr lang="en-US" dirty="0" smtClean="0"/>
              <a:t>His </a:t>
            </a:r>
            <a:r>
              <a:rPr lang="en-US" dirty="0" err="1" smtClean="0"/>
              <a:t>longterm</a:t>
            </a:r>
            <a:r>
              <a:rPr lang="en-US" dirty="0" smtClean="0"/>
              <a:t> solution to Novgorod – </a:t>
            </a:r>
            <a:r>
              <a:rPr lang="en-US" dirty="0" err="1" smtClean="0"/>
              <a:t>fuhgidabout</a:t>
            </a:r>
            <a:r>
              <a:rPr lang="en-US" dirty="0" smtClean="0"/>
              <a:t> the boyars. </a:t>
            </a:r>
          </a:p>
          <a:p>
            <a:r>
              <a:rPr lang="en-US" dirty="0" smtClean="0"/>
              <a:t>This put boyars all throughout Russia on notice – huge power grab by Ivan.</a:t>
            </a:r>
          </a:p>
          <a:p>
            <a:r>
              <a:rPr lang="en-US" dirty="0" smtClean="0"/>
              <a:t>He replaced boyars in Novgorod with a gentry class that owed their wealth to Ivan.</a:t>
            </a:r>
          </a:p>
          <a:p>
            <a:r>
              <a:rPr lang="en-US" dirty="0" smtClean="0"/>
              <a:t>This gentry class would become the backbone of the Russian military for 3 centuries – Cossacks.</a:t>
            </a:r>
            <a:endParaRPr lang="en-US" dirty="0"/>
          </a:p>
        </p:txBody>
      </p:sp>
    </p:spTree>
    <p:extLst>
      <p:ext uri="{BB962C8B-B14F-4D97-AF65-F5344CB8AC3E}">
        <p14:creationId xmlns:p14="http://schemas.microsoft.com/office/powerpoint/2010/main" val="26958320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Ivan’s </a:t>
            </a:r>
            <a:r>
              <a:rPr lang="en-US" dirty="0" err="1" smtClean="0"/>
              <a:t>Sudebnik</a:t>
            </a:r>
            <a:endParaRPr lang="en-US" dirty="0"/>
          </a:p>
        </p:txBody>
      </p:sp>
      <p:sp>
        <p:nvSpPr>
          <p:cNvPr id="3" name="Content Placeholder 2"/>
          <p:cNvSpPr>
            <a:spLocks noGrp="1"/>
          </p:cNvSpPr>
          <p:nvPr>
            <p:ph idx="1"/>
          </p:nvPr>
        </p:nvSpPr>
        <p:spPr/>
        <p:txBody>
          <a:bodyPr>
            <a:normAutofit lnSpcReduction="10000"/>
          </a:bodyPr>
          <a:lstStyle/>
          <a:p>
            <a:r>
              <a:rPr lang="en-US" dirty="0" smtClean="0"/>
              <a:t>Eliminated feudal rule – weakened Boyars</a:t>
            </a:r>
          </a:p>
          <a:p>
            <a:r>
              <a:rPr lang="en-US" dirty="0" smtClean="0"/>
              <a:t>Made it illegal to speak against the Tsar – penalty was death and forfeiture of lands and wealth</a:t>
            </a:r>
          </a:p>
          <a:p>
            <a:r>
              <a:rPr lang="en-US" dirty="0" smtClean="0"/>
              <a:t>Centralized the government around Ivan</a:t>
            </a:r>
          </a:p>
          <a:p>
            <a:r>
              <a:rPr lang="en-US" dirty="0" smtClean="0"/>
              <a:t>Everyone pays taxes to Ivan III</a:t>
            </a:r>
          </a:p>
          <a:p>
            <a:r>
              <a:rPr lang="en-US" dirty="0" smtClean="0"/>
              <a:t>Enforced by his gentry army</a:t>
            </a:r>
          </a:p>
          <a:p>
            <a:r>
              <a:rPr lang="en-US" dirty="0" smtClean="0"/>
              <a:t>This was the beginning of </a:t>
            </a:r>
            <a:r>
              <a:rPr lang="en-US" smtClean="0"/>
              <a:t>Tsarist Russia</a:t>
            </a:r>
          </a:p>
        </p:txBody>
      </p:sp>
    </p:spTree>
    <p:extLst>
      <p:ext uri="{BB962C8B-B14F-4D97-AF65-F5344CB8AC3E}">
        <p14:creationId xmlns:p14="http://schemas.microsoft.com/office/powerpoint/2010/main" val="1459683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Ivan III – Transforming Russia into Third Rome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Proclaimed himself “</a:t>
            </a:r>
            <a:r>
              <a:rPr lang="en-US" dirty="0" err="1" smtClean="0"/>
              <a:t>Gosudar</a:t>
            </a:r>
            <a:r>
              <a:rPr lang="en-US" dirty="0" smtClean="0"/>
              <a:t>” – prelude to Tsar.</a:t>
            </a:r>
          </a:p>
          <a:p>
            <a:r>
              <a:rPr lang="en-US" dirty="0" smtClean="0"/>
              <a:t>Married Sophia </a:t>
            </a:r>
            <a:r>
              <a:rPr lang="en-US" dirty="0" err="1" smtClean="0"/>
              <a:t>Paleologue</a:t>
            </a:r>
            <a:r>
              <a:rPr lang="en-US" dirty="0" smtClean="0"/>
              <a:t> (Byzantine Princess) related to Constantine XI</a:t>
            </a:r>
          </a:p>
          <a:p>
            <a:r>
              <a:rPr lang="en-US" dirty="0" smtClean="0"/>
              <a:t>Adopted the “</a:t>
            </a:r>
            <a:r>
              <a:rPr lang="en-US" dirty="0" err="1" smtClean="0"/>
              <a:t>bicapitate</a:t>
            </a:r>
            <a:r>
              <a:rPr lang="en-US" dirty="0" smtClean="0"/>
              <a:t> eagle” as Russian standard.</a:t>
            </a:r>
          </a:p>
          <a:p>
            <a:r>
              <a:rPr lang="en-US" dirty="0" smtClean="0"/>
              <a:t>Eventually adopted the title of Tsar or Caesar</a:t>
            </a:r>
          </a:p>
          <a:p>
            <a:r>
              <a:rPr lang="en-US" dirty="0" smtClean="0"/>
              <a:t>Developed the Doctrine of “Moscow the Third Rome”</a:t>
            </a:r>
            <a:endParaRPr lang="en-US" dirty="0"/>
          </a:p>
        </p:txBody>
      </p:sp>
    </p:spTree>
    <p:extLst>
      <p:ext uri="{BB962C8B-B14F-4D97-AF65-F5344CB8AC3E}">
        <p14:creationId xmlns:p14="http://schemas.microsoft.com/office/powerpoint/2010/main" val="2060245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Rome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Byzantium fell in 1453 – Ivan III seized this as an opportunity to make Russia the new ‘Rome.’</a:t>
            </a:r>
          </a:p>
          <a:p>
            <a:r>
              <a:rPr lang="en-US" dirty="0" smtClean="0"/>
              <a:t>He adopted their dress, their ceremonies and their government structure (Emperor = Tsar)</a:t>
            </a:r>
          </a:p>
          <a:p>
            <a:r>
              <a:rPr lang="en-US" dirty="0" smtClean="0"/>
              <a:t>Western Rome had fallen in the 6</a:t>
            </a:r>
            <a:r>
              <a:rPr lang="en-US" baseline="30000" dirty="0" smtClean="0"/>
              <a:t>th</a:t>
            </a:r>
            <a:r>
              <a:rPr lang="en-US" dirty="0" smtClean="0"/>
              <a:t> century, Eastern Rome had fallen in the 15</a:t>
            </a:r>
            <a:r>
              <a:rPr lang="en-US" baseline="30000" dirty="0" smtClean="0"/>
              <a:t>th</a:t>
            </a:r>
            <a:r>
              <a:rPr lang="en-US" dirty="0" smtClean="0"/>
              <a:t> – Russia would be the next and final Rome.</a:t>
            </a:r>
          </a:p>
          <a:p>
            <a:r>
              <a:rPr lang="en-US" dirty="0" smtClean="0"/>
              <a:t>A safe place for </a:t>
            </a:r>
            <a:r>
              <a:rPr lang="en-US" dirty="0" err="1" smtClean="0"/>
              <a:t>Catholocism</a:t>
            </a:r>
            <a:r>
              <a:rPr lang="en-US" dirty="0" smtClean="0"/>
              <a:t> and Orthodoxy.</a:t>
            </a:r>
            <a:endParaRPr lang="en-US" dirty="0"/>
          </a:p>
        </p:txBody>
      </p:sp>
    </p:spTree>
    <p:extLst>
      <p:ext uri="{BB962C8B-B14F-4D97-AF65-F5344CB8AC3E}">
        <p14:creationId xmlns:p14="http://schemas.microsoft.com/office/powerpoint/2010/main" val="2839008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Third Rome</a:t>
            </a:r>
            <a:endParaRPr lang="en-US" dirty="0"/>
          </a:p>
        </p:txBody>
      </p:sp>
      <p:sp>
        <p:nvSpPr>
          <p:cNvPr id="3" name="Content Placeholder 2"/>
          <p:cNvSpPr>
            <a:spLocks noGrp="1"/>
          </p:cNvSpPr>
          <p:nvPr>
            <p:ph idx="1"/>
          </p:nvPr>
        </p:nvSpPr>
        <p:spPr/>
        <p:txBody>
          <a:bodyPr/>
          <a:lstStyle/>
          <a:p>
            <a:r>
              <a:rPr lang="en-US" dirty="0" smtClean="0"/>
              <a:t>To complete this he brought in Italian (Roman) architects to design Russian buildings.</a:t>
            </a:r>
          </a:p>
          <a:p>
            <a:r>
              <a:rPr lang="en-US" dirty="0" smtClean="0"/>
              <a:t>He commissioned one of the largest building projects in the history of Russia.</a:t>
            </a:r>
          </a:p>
          <a:p>
            <a:endParaRPr lang="en-US" dirty="0"/>
          </a:p>
        </p:txBody>
      </p:sp>
    </p:spTree>
    <p:extLst>
      <p:ext uri="{BB962C8B-B14F-4D97-AF65-F5344CB8AC3E}">
        <p14:creationId xmlns:p14="http://schemas.microsoft.com/office/powerpoint/2010/main" val="4214546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Dormition</a:t>
            </a:r>
            <a:r>
              <a:rPr lang="en-US" dirty="0" smtClean="0"/>
              <a:t> Cathedral</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524000"/>
            <a:ext cx="4211836" cy="4525963"/>
          </a:xfrm>
        </p:spPr>
      </p:pic>
      <p:sp>
        <p:nvSpPr>
          <p:cNvPr id="5" name="TextBox 4"/>
          <p:cNvSpPr txBox="1"/>
          <p:nvPr/>
        </p:nvSpPr>
        <p:spPr>
          <a:xfrm>
            <a:off x="4800600" y="1676400"/>
            <a:ext cx="3810000" cy="3139321"/>
          </a:xfrm>
          <a:prstGeom prst="rect">
            <a:avLst/>
          </a:prstGeom>
          <a:noFill/>
        </p:spPr>
        <p:txBody>
          <a:bodyPr wrap="square" rtlCol="0">
            <a:spAutoFit/>
          </a:bodyPr>
          <a:lstStyle/>
          <a:p>
            <a:r>
              <a:rPr lang="en-US" dirty="0" smtClean="0"/>
              <a:t>* </a:t>
            </a:r>
            <a:r>
              <a:rPr lang="en-US" dirty="0" err="1" smtClean="0"/>
              <a:t>Dormition</a:t>
            </a:r>
            <a:r>
              <a:rPr lang="en-US" dirty="0" smtClean="0"/>
              <a:t> Cathedral – where Tsars are crowned</a:t>
            </a:r>
          </a:p>
          <a:p>
            <a:r>
              <a:rPr lang="en-US" dirty="0" smtClean="0"/>
              <a:t>* Created by </a:t>
            </a:r>
            <a:r>
              <a:rPr lang="en-US" dirty="0" err="1" smtClean="0"/>
              <a:t>Aristotele</a:t>
            </a:r>
            <a:r>
              <a:rPr lang="en-US" dirty="0" smtClean="0"/>
              <a:t> </a:t>
            </a:r>
            <a:r>
              <a:rPr lang="en-US" dirty="0" err="1" smtClean="0"/>
              <a:t>Fioravanti</a:t>
            </a:r>
            <a:endParaRPr lang="en-US" dirty="0" smtClean="0"/>
          </a:p>
          <a:p>
            <a:r>
              <a:rPr lang="en-US" dirty="0" smtClean="0"/>
              <a:t>* Originally started early in Ivan’s reign by Russian engineers – it collapsed.</a:t>
            </a:r>
          </a:p>
          <a:p>
            <a:r>
              <a:rPr lang="en-US" dirty="0" smtClean="0"/>
              <a:t>* </a:t>
            </a:r>
            <a:r>
              <a:rPr lang="en-US" dirty="0" err="1" smtClean="0"/>
              <a:t>Fioravanti</a:t>
            </a:r>
            <a:r>
              <a:rPr lang="en-US" dirty="0" smtClean="0"/>
              <a:t> was able to complete it in less than 5 years.</a:t>
            </a:r>
          </a:p>
          <a:p>
            <a:r>
              <a:rPr lang="en-US" dirty="0" smtClean="0"/>
              <a:t>* One of the holiest sites for all of Eastern Orthodoxy to this day.</a:t>
            </a:r>
          </a:p>
          <a:p>
            <a:endParaRPr lang="en-US" dirty="0"/>
          </a:p>
        </p:txBody>
      </p:sp>
    </p:spTree>
    <p:extLst>
      <p:ext uri="{BB962C8B-B14F-4D97-AF65-F5344CB8AC3E}">
        <p14:creationId xmlns:p14="http://schemas.microsoft.com/office/powerpoint/2010/main" val="34776435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Cathedral of the Archangel Michael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0"/>
            <a:ext cx="3806037" cy="4525963"/>
          </a:xfrm>
        </p:spPr>
      </p:pic>
      <p:sp>
        <p:nvSpPr>
          <p:cNvPr id="5" name="TextBox 4"/>
          <p:cNvSpPr txBox="1"/>
          <p:nvPr/>
        </p:nvSpPr>
        <p:spPr>
          <a:xfrm>
            <a:off x="4419600" y="1600200"/>
            <a:ext cx="4495800" cy="1477328"/>
          </a:xfrm>
          <a:prstGeom prst="rect">
            <a:avLst/>
          </a:prstGeom>
          <a:noFill/>
        </p:spPr>
        <p:txBody>
          <a:bodyPr wrap="square" rtlCol="0">
            <a:spAutoFit/>
          </a:bodyPr>
          <a:lstStyle/>
          <a:p>
            <a:r>
              <a:rPr lang="en-US" dirty="0" smtClean="0"/>
              <a:t>* Italian structure – limestone, gold and silver domes</a:t>
            </a:r>
          </a:p>
          <a:p>
            <a:r>
              <a:rPr lang="en-US" dirty="0" smtClean="0"/>
              <a:t>* The final resting place for Russia’s Tsars (46 of them)</a:t>
            </a:r>
          </a:p>
          <a:p>
            <a:r>
              <a:rPr lang="en-US" dirty="0" smtClean="0"/>
              <a:t>* Built by </a:t>
            </a:r>
            <a:r>
              <a:rPr lang="en-US" dirty="0" err="1" smtClean="0"/>
              <a:t>Alevisio</a:t>
            </a:r>
            <a:r>
              <a:rPr lang="en-US" dirty="0" smtClean="0"/>
              <a:t> </a:t>
            </a:r>
            <a:r>
              <a:rPr lang="en-US" dirty="0" err="1" smtClean="0"/>
              <a:t>Lamberti</a:t>
            </a:r>
            <a:r>
              <a:rPr lang="en-US" dirty="0" smtClean="0"/>
              <a:t> da </a:t>
            </a:r>
            <a:r>
              <a:rPr lang="en-US" dirty="0" err="1" smtClean="0"/>
              <a:t>Montagna</a:t>
            </a:r>
            <a:endParaRPr lang="en-US" dirty="0" smtClean="0"/>
          </a:p>
        </p:txBody>
      </p:sp>
    </p:spTree>
    <p:extLst>
      <p:ext uri="{BB962C8B-B14F-4D97-AF65-F5344CB8AC3E}">
        <p14:creationId xmlns:p14="http://schemas.microsoft.com/office/powerpoint/2010/main" val="1266165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Cathedral of the Annunciation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447800"/>
            <a:ext cx="3276600" cy="4953000"/>
          </a:xfrm>
        </p:spPr>
      </p:pic>
      <p:sp>
        <p:nvSpPr>
          <p:cNvPr id="5" name="TextBox 4"/>
          <p:cNvSpPr txBox="1"/>
          <p:nvPr/>
        </p:nvSpPr>
        <p:spPr>
          <a:xfrm>
            <a:off x="4114800" y="1447800"/>
            <a:ext cx="4419600" cy="2862322"/>
          </a:xfrm>
          <a:prstGeom prst="rect">
            <a:avLst/>
          </a:prstGeom>
          <a:noFill/>
        </p:spPr>
        <p:txBody>
          <a:bodyPr wrap="square" rtlCol="0">
            <a:spAutoFit/>
          </a:bodyPr>
          <a:lstStyle/>
          <a:p>
            <a:r>
              <a:rPr lang="en-US" dirty="0" smtClean="0"/>
              <a:t>* Much smaller than the other two churches</a:t>
            </a:r>
          </a:p>
          <a:p>
            <a:r>
              <a:rPr lang="en-US" dirty="0" smtClean="0"/>
              <a:t>* Private church for the Tsar and his/her family</a:t>
            </a:r>
          </a:p>
          <a:p>
            <a:r>
              <a:rPr lang="en-US" dirty="0" smtClean="0"/>
              <a:t>* Baptisms, marriages and funerals occurred here</a:t>
            </a:r>
          </a:p>
          <a:p>
            <a:r>
              <a:rPr lang="en-US" dirty="0" smtClean="0"/>
              <a:t>* Decorated by artwork by Andrei </a:t>
            </a:r>
            <a:r>
              <a:rPr lang="en-US" dirty="0" err="1" smtClean="0"/>
              <a:t>Rublev</a:t>
            </a:r>
            <a:endParaRPr lang="en-US" dirty="0" smtClean="0"/>
          </a:p>
          <a:p>
            <a:r>
              <a:rPr lang="en-US" dirty="0" smtClean="0"/>
              <a:t>* Built by Russian engineers but ordered to be built in the Italian style</a:t>
            </a:r>
          </a:p>
          <a:p>
            <a:r>
              <a:rPr lang="en-US" dirty="0" smtClean="0"/>
              <a:t>* Steel supports, gold domes and peaks</a:t>
            </a:r>
            <a:endParaRPr lang="en-US" dirty="0"/>
          </a:p>
        </p:txBody>
      </p:sp>
    </p:spTree>
    <p:extLst>
      <p:ext uri="{BB962C8B-B14F-4D97-AF65-F5344CB8AC3E}">
        <p14:creationId xmlns:p14="http://schemas.microsoft.com/office/powerpoint/2010/main" val="1493107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the Great Bell Tower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0"/>
            <a:ext cx="3394472" cy="4525963"/>
          </a:xfrm>
        </p:spPr>
      </p:pic>
      <p:sp>
        <p:nvSpPr>
          <p:cNvPr id="5" name="TextBox 4"/>
          <p:cNvSpPr txBox="1"/>
          <p:nvPr/>
        </p:nvSpPr>
        <p:spPr>
          <a:xfrm>
            <a:off x="3962400" y="1676400"/>
            <a:ext cx="4267200" cy="2031325"/>
          </a:xfrm>
          <a:prstGeom prst="rect">
            <a:avLst/>
          </a:prstGeom>
          <a:noFill/>
        </p:spPr>
        <p:txBody>
          <a:bodyPr wrap="square" rtlCol="0">
            <a:spAutoFit/>
          </a:bodyPr>
          <a:lstStyle/>
          <a:p>
            <a:r>
              <a:rPr lang="en-US" dirty="0" smtClean="0"/>
              <a:t>* Replaced a smaller bell tower dedicated to Ivan </a:t>
            </a:r>
            <a:r>
              <a:rPr lang="en-US" dirty="0" err="1" smtClean="0"/>
              <a:t>Kalita</a:t>
            </a:r>
            <a:r>
              <a:rPr lang="en-US" dirty="0" smtClean="0"/>
              <a:t> (I)</a:t>
            </a:r>
          </a:p>
          <a:p>
            <a:r>
              <a:rPr lang="en-US" dirty="0" smtClean="0"/>
              <a:t>* One of the tallest buildings in the world at the time – the tallest in Russia</a:t>
            </a:r>
          </a:p>
          <a:p>
            <a:r>
              <a:rPr lang="en-US" dirty="0" smtClean="0"/>
              <a:t>* Dedicated to Ivan the Great</a:t>
            </a:r>
          </a:p>
          <a:p>
            <a:r>
              <a:rPr lang="en-US" dirty="0" smtClean="0"/>
              <a:t>Italian architecture</a:t>
            </a:r>
          </a:p>
          <a:p>
            <a:endParaRPr lang="en-US" dirty="0"/>
          </a:p>
        </p:txBody>
      </p:sp>
    </p:spTree>
    <p:extLst>
      <p:ext uri="{BB962C8B-B14F-4D97-AF65-F5344CB8AC3E}">
        <p14:creationId xmlns:p14="http://schemas.microsoft.com/office/powerpoint/2010/main" val="38411042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Palace of Facets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447800"/>
            <a:ext cx="3779309" cy="4525963"/>
          </a:xfrm>
        </p:spPr>
      </p:pic>
      <p:sp>
        <p:nvSpPr>
          <p:cNvPr id="5" name="TextBox 4"/>
          <p:cNvSpPr txBox="1"/>
          <p:nvPr/>
        </p:nvSpPr>
        <p:spPr>
          <a:xfrm>
            <a:off x="4267200" y="1447800"/>
            <a:ext cx="4724400" cy="2031325"/>
          </a:xfrm>
          <a:prstGeom prst="rect">
            <a:avLst/>
          </a:prstGeom>
          <a:noFill/>
        </p:spPr>
        <p:txBody>
          <a:bodyPr wrap="square" rtlCol="0">
            <a:spAutoFit/>
          </a:bodyPr>
          <a:lstStyle/>
          <a:p>
            <a:r>
              <a:rPr lang="en-US" dirty="0" smtClean="0"/>
              <a:t>* The only surviving palace from this period – most were destroyed and/or rebuilt</a:t>
            </a:r>
          </a:p>
          <a:p>
            <a:r>
              <a:rPr lang="en-US" dirty="0" smtClean="0"/>
              <a:t>* This was the main banquet hall for Tsars</a:t>
            </a:r>
          </a:p>
          <a:p>
            <a:r>
              <a:rPr lang="en-US" dirty="0" smtClean="0"/>
              <a:t>* It is still used as an official reception room for Putin (</a:t>
            </a:r>
            <a:r>
              <a:rPr lang="en-US" dirty="0" err="1" smtClean="0"/>
              <a:t>Russias</a:t>
            </a:r>
            <a:r>
              <a:rPr lang="en-US" dirty="0" smtClean="0"/>
              <a:t> President)</a:t>
            </a:r>
          </a:p>
          <a:p>
            <a:r>
              <a:rPr lang="en-US" dirty="0" smtClean="0"/>
              <a:t>* Italian in style – replaced wooden residence and banquet halls</a:t>
            </a:r>
            <a:endParaRPr lang="en-US" dirty="0"/>
          </a:p>
        </p:txBody>
      </p:sp>
    </p:spTree>
    <p:extLst>
      <p:ext uri="{BB962C8B-B14F-4D97-AF65-F5344CB8AC3E}">
        <p14:creationId xmlns:p14="http://schemas.microsoft.com/office/powerpoint/2010/main" val="1806337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r>
              <a:rPr lang="en-US" dirty="0" smtClean="0"/>
              <a:t>Boyars – wealthy Russian citizens (aristocrats)</a:t>
            </a:r>
          </a:p>
          <a:p>
            <a:r>
              <a:rPr lang="en-US" dirty="0" smtClean="0"/>
              <a:t>Cossacks – Horse backed soldiers and pastoralist nomads that quickly took over land in Eastern Russia.</a:t>
            </a:r>
          </a:p>
          <a:p>
            <a:r>
              <a:rPr lang="en-US" dirty="0" err="1" smtClean="0"/>
              <a:t>Pomestie</a:t>
            </a:r>
            <a:r>
              <a:rPr lang="en-US" dirty="0" smtClean="0"/>
              <a:t> – granting land to soldiers in exchange for loyalty &amp; defense</a:t>
            </a:r>
          </a:p>
          <a:p>
            <a:r>
              <a:rPr lang="en-US" dirty="0" smtClean="0"/>
              <a:t>Gentry Class – soldiers that were given money and land to fight for Ivan.</a:t>
            </a:r>
            <a:endParaRPr lang="en-US" dirty="0"/>
          </a:p>
        </p:txBody>
      </p:sp>
    </p:spTree>
    <p:extLst>
      <p:ext uri="{BB962C8B-B14F-4D97-AF65-F5344CB8AC3E}">
        <p14:creationId xmlns:p14="http://schemas.microsoft.com/office/powerpoint/2010/main" val="36521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III’s building projects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total Ivan III planned, had built or oversaw 48 different building projects.</a:t>
            </a:r>
          </a:p>
          <a:p>
            <a:r>
              <a:rPr lang="en-US" dirty="0" smtClean="0"/>
              <a:t>The modern day Kremlin – despite new buildings and some being rebuilt – was all started and erected in its modern state by Ivan III.</a:t>
            </a:r>
          </a:p>
          <a:p>
            <a:r>
              <a:rPr lang="en-US" dirty="0" smtClean="0"/>
              <a:t>He had military engineers with </a:t>
            </a:r>
            <a:r>
              <a:rPr lang="en-US" dirty="0" err="1" smtClean="0"/>
              <a:t>italian</a:t>
            </a:r>
            <a:r>
              <a:rPr lang="en-US" dirty="0" smtClean="0"/>
              <a:t> influence build walls around the Kremlin – with narrow chokepoints if you breached the walls.</a:t>
            </a:r>
          </a:p>
          <a:p>
            <a:r>
              <a:rPr lang="en-US" dirty="0" smtClean="0"/>
              <a:t>It was meant as a sign – We are the third Rome and this proves it.</a:t>
            </a:r>
            <a:endParaRPr lang="en-US" dirty="0"/>
          </a:p>
        </p:txBody>
      </p:sp>
    </p:spTree>
    <p:extLst>
      <p:ext uri="{BB962C8B-B14F-4D97-AF65-F5344CB8AC3E}">
        <p14:creationId xmlns:p14="http://schemas.microsoft.com/office/powerpoint/2010/main" val="3811499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the </a:t>
            </a:r>
            <a:r>
              <a:rPr lang="en-US" dirty="0" err="1" smtClean="0"/>
              <a:t>Ugra</a:t>
            </a:r>
            <a:r>
              <a:rPr lang="en-US" dirty="0" smtClean="0"/>
              <a:t> River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524000"/>
            <a:ext cx="2590800" cy="4876800"/>
          </a:xfrm>
        </p:spPr>
      </p:pic>
      <p:sp>
        <p:nvSpPr>
          <p:cNvPr id="5" name="TextBox 4"/>
          <p:cNvSpPr txBox="1"/>
          <p:nvPr/>
        </p:nvSpPr>
        <p:spPr>
          <a:xfrm>
            <a:off x="3200400" y="1600200"/>
            <a:ext cx="5562600" cy="5632311"/>
          </a:xfrm>
          <a:prstGeom prst="rect">
            <a:avLst/>
          </a:prstGeom>
          <a:noFill/>
        </p:spPr>
        <p:txBody>
          <a:bodyPr wrap="square" rtlCol="0">
            <a:spAutoFit/>
          </a:bodyPr>
          <a:lstStyle/>
          <a:p>
            <a:pPr marL="285750" indent="-285750">
              <a:buFont typeface="Arial" charset="0"/>
              <a:buChar char="•"/>
            </a:pPr>
            <a:r>
              <a:rPr lang="en-US" dirty="0" smtClean="0"/>
              <a:t>1480 – </a:t>
            </a:r>
            <a:r>
              <a:rPr lang="en-US" dirty="0" err="1" smtClean="0"/>
              <a:t>Akhmat</a:t>
            </a:r>
            <a:r>
              <a:rPr lang="en-US" dirty="0" smtClean="0"/>
              <a:t> </a:t>
            </a:r>
            <a:r>
              <a:rPr lang="en-US" dirty="0" err="1" smtClean="0"/>
              <a:t>vs</a:t>
            </a:r>
            <a:r>
              <a:rPr lang="en-US" dirty="0" smtClean="0"/>
              <a:t> Ivan III</a:t>
            </a:r>
          </a:p>
          <a:p>
            <a:pPr marL="285750" indent="-285750">
              <a:buFont typeface="Arial" charset="0"/>
              <a:buChar char="•"/>
            </a:pPr>
            <a:r>
              <a:rPr lang="en-US" dirty="0" err="1" smtClean="0"/>
              <a:t>Akhmat</a:t>
            </a:r>
            <a:r>
              <a:rPr lang="en-US" dirty="0" smtClean="0"/>
              <a:t> was dispirited by the Russian’s firearms and retreated backward to rally support</a:t>
            </a:r>
          </a:p>
          <a:p>
            <a:pPr marL="285750" indent="-285750">
              <a:buFont typeface="Arial" charset="0"/>
              <a:buChar char="•"/>
            </a:pPr>
            <a:r>
              <a:rPr lang="en-US" dirty="0" smtClean="0"/>
              <a:t>Ivan III agreed to “ceasefire” because he wanted to repair the relationships he had damaged (brothers, boyars) and rally more troops (Crimea)</a:t>
            </a:r>
          </a:p>
          <a:p>
            <a:pPr marL="285750" indent="-285750">
              <a:buFont typeface="Arial" charset="0"/>
              <a:buChar char="•"/>
            </a:pPr>
            <a:r>
              <a:rPr lang="en-US" dirty="0"/>
              <a:t>I</a:t>
            </a:r>
            <a:r>
              <a:rPr lang="en-US" dirty="0" smtClean="0"/>
              <a:t>van III was reinforced within (17 days)</a:t>
            </a:r>
          </a:p>
          <a:p>
            <a:pPr marL="285750" indent="-285750">
              <a:buFont typeface="Arial" charset="0"/>
              <a:buChar char="•"/>
            </a:pPr>
            <a:r>
              <a:rPr lang="en-US" dirty="0" err="1" smtClean="0"/>
              <a:t>Akhmat</a:t>
            </a:r>
            <a:r>
              <a:rPr lang="en-US" dirty="0" smtClean="0"/>
              <a:t> was never reinforced</a:t>
            </a:r>
          </a:p>
          <a:p>
            <a:pPr marL="285750" indent="-285750">
              <a:buFont typeface="Arial" charset="0"/>
              <a:buChar char="•"/>
            </a:pPr>
            <a:r>
              <a:rPr lang="en-US" dirty="0" smtClean="0"/>
              <a:t>Ivan III decided to not cross the river but instead to send </a:t>
            </a:r>
            <a:r>
              <a:rPr lang="en-US" dirty="0" err="1" smtClean="0"/>
              <a:t>Akhmat</a:t>
            </a:r>
            <a:r>
              <a:rPr lang="en-US" dirty="0" smtClean="0"/>
              <a:t> a treaty.</a:t>
            </a:r>
          </a:p>
          <a:p>
            <a:pPr marL="285750" indent="-285750">
              <a:buFont typeface="Arial" charset="0"/>
              <a:buChar char="•"/>
            </a:pPr>
            <a:r>
              <a:rPr lang="en-US" dirty="0" smtClean="0"/>
              <a:t>Turn south, never come back and no tribute will ever be paid again</a:t>
            </a:r>
          </a:p>
          <a:p>
            <a:pPr marL="285750" indent="-285750">
              <a:buFont typeface="Arial" charset="0"/>
              <a:buChar char="•"/>
            </a:pPr>
            <a:r>
              <a:rPr lang="en-US" dirty="0" err="1" smtClean="0"/>
              <a:t>Akhmat</a:t>
            </a:r>
            <a:r>
              <a:rPr lang="en-US" dirty="0" smtClean="0"/>
              <a:t> never formally agrees (no power) but he turns South and retreats</a:t>
            </a:r>
          </a:p>
          <a:p>
            <a:pPr marL="285750" indent="-285750">
              <a:buFont typeface="Arial" charset="0"/>
              <a:buChar char="•"/>
            </a:pPr>
            <a:r>
              <a:rPr lang="en-US" dirty="0" smtClean="0"/>
              <a:t>Seen as the end of the Tatar Yoke in Russian History</a:t>
            </a:r>
          </a:p>
          <a:p>
            <a:pPr marL="285750" indent="-285750">
              <a:buFont typeface="Arial" charset="0"/>
              <a:buChar char="•"/>
            </a:pPr>
            <a:r>
              <a:rPr lang="en-US" dirty="0" smtClean="0"/>
              <a:t>Russia is liberated – Ivan III despite all of his harsh changes is celebrated as a liberator</a:t>
            </a:r>
          </a:p>
          <a:p>
            <a:pPr marL="285750" indent="-285750">
              <a:buFont typeface="Arial" charset="0"/>
              <a:buChar char="•"/>
            </a:pPr>
            <a:endParaRPr lang="en-US" dirty="0" smtClean="0"/>
          </a:p>
          <a:p>
            <a:endParaRPr lang="en-US" dirty="0"/>
          </a:p>
        </p:txBody>
      </p:sp>
    </p:spTree>
    <p:extLst>
      <p:ext uri="{BB962C8B-B14F-4D97-AF65-F5344CB8AC3E}">
        <p14:creationId xmlns:p14="http://schemas.microsoft.com/office/powerpoint/2010/main" val="3228299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with Lithuania</a:t>
            </a:r>
            <a:endParaRPr lang="en-US" dirty="0"/>
          </a:p>
        </p:txBody>
      </p:sp>
      <p:sp>
        <p:nvSpPr>
          <p:cNvPr id="3" name="Content Placeholder 2"/>
          <p:cNvSpPr>
            <a:spLocks noGrp="1"/>
          </p:cNvSpPr>
          <p:nvPr>
            <p:ph idx="1"/>
          </p:nvPr>
        </p:nvSpPr>
        <p:spPr/>
        <p:txBody>
          <a:bodyPr>
            <a:normAutofit lnSpcReduction="10000"/>
          </a:bodyPr>
          <a:lstStyle/>
          <a:p>
            <a:r>
              <a:rPr lang="en-US" dirty="0" smtClean="0"/>
              <a:t>As a result of his defensive and offensive pact with Crimea, after the Battle of the </a:t>
            </a:r>
            <a:r>
              <a:rPr lang="en-US" dirty="0" err="1" smtClean="0"/>
              <a:t>Ugra</a:t>
            </a:r>
            <a:r>
              <a:rPr lang="en-US" dirty="0" smtClean="0"/>
              <a:t> Ivan III had to declare war on Lithuania.</a:t>
            </a:r>
          </a:p>
          <a:p>
            <a:r>
              <a:rPr lang="en-US" dirty="0" smtClean="0"/>
              <a:t>This would result in three separate wars that can be summed up like so:</a:t>
            </a:r>
          </a:p>
          <a:p>
            <a:r>
              <a:rPr lang="en-US" dirty="0" smtClean="0"/>
              <a:t>Russia won – peace for two years – Lithuania rebellion</a:t>
            </a:r>
          </a:p>
          <a:p>
            <a:r>
              <a:rPr lang="en-US" dirty="0" smtClean="0"/>
              <a:t>Ivan finally ended this the same way he had dealt with Novgorod previously</a:t>
            </a:r>
            <a:endParaRPr lang="en-US" dirty="0"/>
          </a:p>
        </p:txBody>
      </p:sp>
    </p:spTree>
    <p:extLst>
      <p:ext uri="{BB962C8B-B14F-4D97-AF65-F5344CB8AC3E}">
        <p14:creationId xmlns:p14="http://schemas.microsoft.com/office/powerpoint/2010/main" val="3013630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with Lithuania</a:t>
            </a:r>
            <a:endParaRPr lang="en-US" dirty="0"/>
          </a:p>
        </p:txBody>
      </p:sp>
      <p:sp>
        <p:nvSpPr>
          <p:cNvPr id="3" name="Content Placeholder 2"/>
          <p:cNvSpPr>
            <a:spLocks noGrp="1"/>
          </p:cNvSpPr>
          <p:nvPr>
            <p:ph idx="1"/>
          </p:nvPr>
        </p:nvSpPr>
        <p:spPr/>
        <p:txBody>
          <a:bodyPr>
            <a:normAutofit lnSpcReduction="10000"/>
          </a:bodyPr>
          <a:lstStyle/>
          <a:p>
            <a:r>
              <a:rPr lang="en-US" dirty="0" smtClean="0"/>
              <a:t>Most in Lithuania were 1) Russian by race and 2) Orthodox by religion</a:t>
            </a:r>
          </a:p>
          <a:p>
            <a:r>
              <a:rPr lang="en-US" dirty="0" smtClean="0"/>
              <a:t>The aristocrats were European</a:t>
            </a:r>
          </a:p>
          <a:p>
            <a:r>
              <a:rPr lang="en-US" dirty="0" smtClean="0"/>
              <a:t>Ivan felt like he could divide and conquer</a:t>
            </a:r>
          </a:p>
          <a:p>
            <a:r>
              <a:rPr lang="en-US" dirty="0" smtClean="0"/>
              <a:t>He went in and defeated Lithuania, took lands and money and disbursed it to those who were Russian Orthodox Christians in exchange for military service.</a:t>
            </a:r>
          </a:p>
        </p:txBody>
      </p:sp>
    </p:spTree>
    <p:extLst>
      <p:ext uri="{BB962C8B-B14F-4D97-AF65-F5344CB8AC3E}">
        <p14:creationId xmlns:p14="http://schemas.microsoft.com/office/powerpoint/2010/main" val="3106179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with Lithuania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By 1492 Ivan III had acquired half of Lithuania this way.</a:t>
            </a:r>
          </a:p>
          <a:p>
            <a:r>
              <a:rPr lang="en-US" dirty="0" smtClean="0"/>
              <a:t>New King Alexander of Lithuania sought a treaty.</a:t>
            </a:r>
          </a:p>
          <a:p>
            <a:r>
              <a:rPr lang="en-US" dirty="0" smtClean="0"/>
              <a:t>Russia keeps all lands they currently have</a:t>
            </a:r>
          </a:p>
          <a:p>
            <a:r>
              <a:rPr lang="en-US" dirty="0" smtClean="0"/>
              <a:t>Alexander marries Ivan’s daughter Yelena.</a:t>
            </a:r>
          </a:p>
          <a:p>
            <a:r>
              <a:rPr lang="en-US" dirty="0" smtClean="0"/>
              <a:t>Ivan III was acknowledged as sovereign of all Russian lands</a:t>
            </a:r>
          </a:p>
          <a:p>
            <a:r>
              <a:rPr lang="en-US" dirty="0" smtClean="0"/>
              <a:t>Lithuania became a puppet state for Russia</a:t>
            </a:r>
            <a:endParaRPr lang="en-US" dirty="0"/>
          </a:p>
        </p:txBody>
      </p:sp>
    </p:spTree>
    <p:extLst>
      <p:ext uri="{BB962C8B-B14F-4D97-AF65-F5344CB8AC3E}">
        <p14:creationId xmlns:p14="http://schemas.microsoft.com/office/powerpoint/2010/main" val="2139352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III</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“Moreover he was so hostile toward women that if any woman met him by chance, they almost fainted with terror at the sight of him. No access was allowed to him for poor men who were oppressed by the wealthy. He generally drank so excessively at dinner as to fall asleep and as guests were all struck with terror and sitting in silence he would awake, rub his eyes and begin to make merry with them.”</a:t>
            </a:r>
            <a:br>
              <a:rPr lang="en-US" dirty="0" smtClean="0"/>
            </a:br>
            <a:r>
              <a:rPr lang="en-US" dirty="0" smtClean="0"/>
              <a:t>- envoy of the Holy Roman Emperor</a:t>
            </a:r>
            <a:endParaRPr lang="en-US" dirty="0"/>
          </a:p>
        </p:txBody>
      </p:sp>
    </p:spTree>
    <p:extLst>
      <p:ext uri="{BB962C8B-B14F-4D97-AF65-F5344CB8AC3E}">
        <p14:creationId xmlns:p14="http://schemas.microsoft.com/office/powerpoint/2010/main" val="844528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III</a:t>
            </a:r>
            <a:endParaRPr lang="en-US" dirty="0"/>
          </a:p>
        </p:txBody>
      </p:sp>
      <p:sp>
        <p:nvSpPr>
          <p:cNvPr id="3" name="Content Placeholder 2"/>
          <p:cNvSpPr>
            <a:spLocks noGrp="1"/>
          </p:cNvSpPr>
          <p:nvPr>
            <p:ph idx="1"/>
          </p:nvPr>
        </p:nvSpPr>
        <p:spPr/>
        <p:txBody>
          <a:bodyPr/>
          <a:lstStyle/>
          <a:p>
            <a:r>
              <a:rPr lang="en-US" dirty="0" err="1" smtClean="0"/>
              <a:t>Vasiliy</a:t>
            </a:r>
            <a:r>
              <a:rPr lang="en-US" dirty="0" smtClean="0"/>
              <a:t> II of Moscow</a:t>
            </a:r>
            <a:br>
              <a:rPr lang="en-US" dirty="0" smtClean="0"/>
            </a:br>
            <a:r>
              <a:rPr lang="en-US" dirty="0" smtClean="0"/>
              <a:t>* Died of wasting disease</a:t>
            </a:r>
            <a:br>
              <a:rPr lang="en-US" dirty="0" smtClean="0"/>
            </a:br>
            <a:r>
              <a:rPr lang="en-US" dirty="0" smtClean="0"/>
              <a:t>* Burning wood cure / infection</a:t>
            </a:r>
          </a:p>
          <a:p>
            <a:r>
              <a:rPr lang="en-US" dirty="0" smtClean="0"/>
              <a:t>Ivan III ascended to the throne at 22</a:t>
            </a:r>
            <a:br>
              <a:rPr lang="en-US" dirty="0" smtClean="0"/>
            </a:br>
            <a:r>
              <a:rPr lang="en-US" dirty="0" smtClean="0"/>
              <a:t>* Political prisoner at 6</a:t>
            </a:r>
            <a:br>
              <a:rPr lang="en-US" dirty="0" smtClean="0"/>
            </a:br>
            <a:r>
              <a:rPr lang="en-US" dirty="0" smtClean="0"/>
              <a:t>* Joint ruler with his father at 8</a:t>
            </a:r>
            <a:br>
              <a:rPr lang="en-US" dirty="0" smtClean="0"/>
            </a:br>
            <a:r>
              <a:rPr lang="en-US" dirty="0" smtClean="0"/>
              <a:t>* Married Princess Maria of </a:t>
            </a:r>
            <a:r>
              <a:rPr lang="en-US" dirty="0" err="1" smtClean="0"/>
              <a:t>Tver</a:t>
            </a:r>
            <a:r>
              <a:rPr lang="en-US" dirty="0" smtClean="0"/>
              <a:t> at 12</a:t>
            </a:r>
            <a:br>
              <a:rPr lang="en-US" dirty="0" smtClean="0"/>
            </a:br>
            <a:r>
              <a:rPr lang="en-US" dirty="0" smtClean="0"/>
              <a:t>* Led first military expedition at 12</a:t>
            </a:r>
          </a:p>
        </p:txBody>
      </p:sp>
    </p:spTree>
    <p:extLst>
      <p:ext uri="{BB962C8B-B14F-4D97-AF65-F5344CB8AC3E}">
        <p14:creationId xmlns:p14="http://schemas.microsoft.com/office/powerpoint/2010/main" val="677155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III</a:t>
            </a:r>
            <a:endParaRPr lang="en-US" dirty="0"/>
          </a:p>
        </p:txBody>
      </p:sp>
      <p:sp>
        <p:nvSpPr>
          <p:cNvPr id="3" name="Content Placeholder 2"/>
          <p:cNvSpPr>
            <a:spLocks noGrp="1"/>
          </p:cNvSpPr>
          <p:nvPr>
            <p:ph idx="1"/>
          </p:nvPr>
        </p:nvSpPr>
        <p:spPr/>
        <p:txBody>
          <a:bodyPr/>
          <a:lstStyle/>
          <a:p>
            <a:r>
              <a:rPr lang="en-US" dirty="0" smtClean="0"/>
              <a:t>Ivan III achieved many things</a:t>
            </a:r>
          </a:p>
          <a:p>
            <a:r>
              <a:rPr lang="en-US" dirty="0" smtClean="0"/>
              <a:t>He overthrew the Mongols and ran them out of Russia</a:t>
            </a:r>
          </a:p>
          <a:p>
            <a:r>
              <a:rPr lang="en-US" dirty="0" smtClean="0"/>
              <a:t>He consolidated power and land</a:t>
            </a:r>
          </a:p>
          <a:p>
            <a:r>
              <a:rPr lang="en-US" dirty="0" smtClean="0"/>
              <a:t>He weakened the boyars power (</a:t>
            </a:r>
            <a:r>
              <a:rPr lang="en-US" dirty="0" err="1" smtClean="0"/>
              <a:t>Nevsky</a:t>
            </a:r>
            <a:r>
              <a:rPr lang="en-US" dirty="0" smtClean="0"/>
              <a:t>)</a:t>
            </a:r>
          </a:p>
          <a:p>
            <a:r>
              <a:rPr lang="en-US" dirty="0" smtClean="0"/>
              <a:t>He imported </a:t>
            </a:r>
            <a:r>
              <a:rPr lang="en-US" dirty="0" err="1" smtClean="0"/>
              <a:t>italian</a:t>
            </a:r>
            <a:r>
              <a:rPr lang="en-US" dirty="0" smtClean="0"/>
              <a:t> culture &amp; building projects</a:t>
            </a:r>
          </a:p>
        </p:txBody>
      </p:sp>
    </p:spTree>
    <p:extLst>
      <p:ext uri="{BB962C8B-B14F-4D97-AF65-F5344CB8AC3E}">
        <p14:creationId xmlns:p14="http://schemas.microsoft.com/office/powerpoint/2010/main" val="4055831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Russia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371600"/>
            <a:ext cx="8001000" cy="5181600"/>
          </a:xfrm>
        </p:spPr>
      </p:pic>
    </p:spTree>
    <p:extLst>
      <p:ext uri="{BB962C8B-B14F-4D97-AF65-F5344CB8AC3E}">
        <p14:creationId xmlns:p14="http://schemas.microsoft.com/office/powerpoint/2010/main" val="343172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did Ivan do it?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Inheritance – or so he claims</a:t>
            </a:r>
          </a:p>
          <a:p>
            <a:r>
              <a:rPr lang="en-US" dirty="0" smtClean="0"/>
              <a:t>When a prince or royal of a nearby land died – hey, I’m related to that guy (or something like that).</a:t>
            </a:r>
          </a:p>
          <a:p>
            <a:r>
              <a:rPr lang="en-US" dirty="0" smtClean="0"/>
              <a:t>He acquired large principalities of </a:t>
            </a:r>
            <a:r>
              <a:rPr lang="en-US" dirty="0" err="1" smtClean="0"/>
              <a:t>Vereia</a:t>
            </a:r>
            <a:r>
              <a:rPr lang="en-US" dirty="0" smtClean="0"/>
              <a:t>, </a:t>
            </a:r>
            <a:r>
              <a:rPr lang="en-US" dirty="0" err="1" smtClean="0"/>
              <a:t>Beloozero</a:t>
            </a:r>
            <a:r>
              <a:rPr lang="en-US" dirty="0" smtClean="0"/>
              <a:t>, </a:t>
            </a:r>
            <a:r>
              <a:rPr lang="en-US" dirty="0" err="1" smtClean="0"/>
              <a:t>Yaroslav</a:t>
            </a:r>
            <a:r>
              <a:rPr lang="en-US" dirty="0" smtClean="0"/>
              <a:t>, Rostov, </a:t>
            </a:r>
            <a:r>
              <a:rPr lang="en-US" dirty="0" err="1" smtClean="0"/>
              <a:t>Tver</a:t>
            </a:r>
            <a:r>
              <a:rPr lang="en-US" dirty="0" smtClean="0"/>
              <a:t> and the city state of </a:t>
            </a:r>
            <a:r>
              <a:rPr lang="en-US" dirty="0" err="1" smtClean="0"/>
              <a:t>Viatka</a:t>
            </a:r>
            <a:r>
              <a:rPr lang="en-US" dirty="0" smtClean="0"/>
              <a:t> and </a:t>
            </a:r>
            <a:r>
              <a:rPr lang="en-US" dirty="0" err="1" smtClean="0"/>
              <a:t>Riazan</a:t>
            </a:r>
            <a:r>
              <a:rPr lang="en-US" dirty="0" smtClean="0"/>
              <a:t>.</a:t>
            </a:r>
          </a:p>
          <a:p>
            <a:r>
              <a:rPr lang="en-US" dirty="0" smtClean="0"/>
              <a:t>He also acquired Kazan through a combination of force and inheritance.</a:t>
            </a:r>
          </a:p>
          <a:p>
            <a:r>
              <a:rPr lang="en-US" dirty="0" smtClean="0"/>
              <a:t>Give it to me. Come on you know you </a:t>
            </a:r>
            <a:r>
              <a:rPr lang="en-US" dirty="0" err="1" smtClean="0"/>
              <a:t>wanna</a:t>
            </a:r>
            <a:r>
              <a:rPr lang="en-US" dirty="0" smtClean="0"/>
              <a:t>. Okay, I’ll just take it.</a:t>
            </a:r>
            <a:endParaRPr lang="en-US" dirty="0"/>
          </a:p>
        </p:txBody>
      </p:sp>
    </p:spTree>
    <p:extLst>
      <p:ext uri="{BB962C8B-B14F-4D97-AF65-F5344CB8AC3E}">
        <p14:creationId xmlns:p14="http://schemas.microsoft.com/office/powerpoint/2010/main" val="4015615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III</a:t>
            </a:r>
            <a:endParaRPr lang="en-US" dirty="0"/>
          </a:p>
        </p:txBody>
      </p:sp>
      <p:sp>
        <p:nvSpPr>
          <p:cNvPr id="3" name="Content Placeholder 2"/>
          <p:cNvSpPr>
            <a:spLocks noGrp="1"/>
          </p:cNvSpPr>
          <p:nvPr>
            <p:ph idx="1"/>
          </p:nvPr>
        </p:nvSpPr>
        <p:spPr/>
        <p:txBody>
          <a:bodyPr/>
          <a:lstStyle/>
          <a:p>
            <a:r>
              <a:rPr lang="en-US" dirty="0" smtClean="0"/>
              <a:t>Ivan III used Cossacks to take Kazan – fast moving soldiers that were also skilled traders.</a:t>
            </a:r>
          </a:p>
          <a:p>
            <a:r>
              <a:rPr lang="en-US" dirty="0" smtClean="0"/>
              <a:t>Novgorod – </a:t>
            </a:r>
            <a:r>
              <a:rPr lang="en-US" dirty="0" err="1" smtClean="0"/>
              <a:t>Vasily</a:t>
            </a:r>
            <a:r>
              <a:rPr lang="en-US" dirty="0" smtClean="0"/>
              <a:t> I (</a:t>
            </a:r>
            <a:r>
              <a:rPr lang="en-US" dirty="0" err="1" smtClean="0"/>
              <a:t>Ivans</a:t>
            </a:r>
            <a:r>
              <a:rPr lang="en-US" dirty="0" smtClean="0"/>
              <a:t> GF) acquired them – they tested Ivan III by signing over control to Lithuanians.</a:t>
            </a:r>
          </a:p>
          <a:p>
            <a:r>
              <a:rPr lang="en-US" dirty="0" smtClean="0"/>
              <a:t>By this time Ivan III had brought in foundries and equipped most of his army with early firearms.</a:t>
            </a:r>
            <a:endParaRPr lang="en-US" dirty="0"/>
          </a:p>
        </p:txBody>
      </p:sp>
    </p:spTree>
    <p:extLst>
      <p:ext uri="{BB962C8B-B14F-4D97-AF65-F5344CB8AC3E}">
        <p14:creationId xmlns:p14="http://schemas.microsoft.com/office/powerpoint/2010/main" val="3648955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Ivan </a:t>
            </a:r>
            <a:r>
              <a:rPr lang="en-US" dirty="0" err="1" smtClean="0"/>
              <a:t>vs</a:t>
            </a:r>
            <a:r>
              <a:rPr lang="en-US" dirty="0" smtClean="0"/>
              <a:t> Novgorod</a:t>
            </a:r>
            <a:endParaRPr lang="en-US" dirty="0"/>
          </a:p>
        </p:txBody>
      </p:sp>
      <p:sp>
        <p:nvSpPr>
          <p:cNvPr id="3" name="Content Placeholder 2"/>
          <p:cNvSpPr>
            <a:spLocks noGrp="1"/>
          </p:cNvSpPr>
          <p:nvPr>
            <p:ph idx="1"/>
          </p:nvPr>
        </p:nvSpPr>
        <p:spPr/>
        <p:txBody>
          <a:bodyPr>
            <a:normAutofit lnSpcReduction="10000"/>
          </a:bodyPr>
          <a:lstStyle/>
          <a:p>
            <a:r>
              <a:rPr lang="en-US" dirty="0" smtClean="0"/>
              <a:t>1471 / 1473 / 1475 / 1478</a:t>
            </a:r>
          </a:p>
          <a:p>
            <a:r>
              <a:rPr lang="en-US" dirty="0" smtClean="0"/>
              <a:t>Ivan, a student of history, used a trick popularized by Marius &amp; Sulla in Rome.</a:t>
            </a:r>
          </a:p>
          <a:p>
            <a:r>
              <a:rPr lang="en-US" dirty="0" err="1" smtClean="0"/>
              <a:t>Pomestie</a:t>
            </a:r>
            <a:r>
              <a:rPr lang="en-US" dirty="0" smtClean="0"/>
              <a:t> – land tenure defense</a:t>
            </a:r>
          </a:p>
          <a:p>
            <a:r>
              <a:rPr lang="en-US" dirty="0" smtClean="0"/>
              <a:t>After dealing with Novgorod for a 4</a:t>
            </a:r>
            <a:r>
              <a:rPr lang="en-US" baseline="30000" dirty="0" smtClean="0"/>
              <a:t>th</a:t>
            </a:r>
            <a:r>
              <a:rPr lang="en-US" dirty="0" smtClean="0"/>
              <a:t> time, Ivan went in and stripped all Boyars of their wealth and land.</a:t>
            </a:r>
          </a:p>
          <a:p>
            <a:r>
              <a:rPr lang="en-US" dirty="0" smtClean="0"/>
              <a:t>He took over three million acres of land and untold fortunes.</a:t>
            </a:r>
            <a:endParaRPr lang="en-US" dirty="0"/>
          </a:p>
        </p:txBody>
      </p:sp>
    </p:spTree>
    <p:extLst>
      <p:ext uri="{BB962C8B-B14F-4D97-AF65-F5344CB8AC3E}">
        <p14:creationId xmlns:p14="http://schemas.microsoft.com/office/powerpoint/2010/main" val="2302502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192</TotalTime>
  <Words>1329</Words>
  <Application>Microsoft Office PowerPoint</Application>
  <PresentationFormat>On-screen Show (4:3)</PresentationFormat>
  <Paragraphs>121</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Technic</vt:lpstr>
      <vt:lpstr>Ivan III (The Great)</vt:lpstr>
      <vt:lpstr>Vocabulary</vt:lpstr>
      <vt:lpstr>Ivan III</vt:lpstr>
      <vt:lpstr>Ivan III</vt:lpstr>
      <vt:lpstr>Ivan III</vt:lpstr>
      <vt:lpstr>Expanding Russia</vt:lpstr>
      <vt:lpstr>How did Ivan do it?</vt:lpstr>
      <vt:lpstr>Ivan III</vt:lpstr>
      <vt:lpstr>Ivan vs Novgorod</vt:lpstr>
      <vt:lpstr>Ivan vs Novgorod</vt:lpstr>
      <vt:lpstr>Ivan’s Sudebnik</vt:lpstr>
      <vt:lpstr>Ivan III – Transforming Russia into Third Rome</vt:lpstr>
      <vt:lpstr>Third Rome</vt:lpstr>
      <vt:lpstr>Third Rome</vt:lpstr>
      <vt:lpstr>Dormition Cathedral</vt:lpstr>
      <vt:lpstr>Cathedral of the Archangel Michael</vt:lpstr>
      <vt:lpstr>Cathedral of the Annunciation</vt:lpstr>
      <vt:lpstr>Ivan the Great Bell Tower</vt:lpstr>
      <vt:lpstr>Palace of Facets</vt:lpstr>
      <vt:lpstr>Ivan III’s building projects</vt:lpstr>
      <vt:lpstr>Battle of the Ugra River</vt:lpstr>
      <vt:lpstr>War with Lithuania</vt:lpstr>
      <vt:lpstr>War with Lithuania</vt:lpstr>
      <vt:lpstr>War with Lithuania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Ivan III (The Great)</dc:title>
  <dc:creator>Jase Howard</dc:creator>
  <cp:lastModifiedBy>Jase Howard</cp:lastModifiedBy>
  <cp:revision>18</cp:revision>
  <dcterms:created xsi:type="dcterms:W3CDTF">2015-04-26T20:48:08Z</dcterms:created>
  <dcterms:modified xsi:type="dcterms:W3CDTF">2015-04-27T14:30:56Z</dcterms:modified>
</cp:coreProperties>
</file>