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62" r:id="rId4"/>
    <p:sldId id="256" r:id="rId5"/>
    <p:sldId id="275" r:id="rId6"/>
    <p:sldId id="257" r:id="rId7"/>
    <p:sldId id="258" r:id="rId8"/>
    <p:sldId id="259" r:id="rId9"/>
    <p:sldId id="260" r:id="rId10"/>
    <p:sldId id="268" r:id="rId11"/>
    <p:sldId id="270" r:id="rId12"/>
    <p:sldId id="271" r:id="rId13"/>
    <p:sldId id="272" r:id="rId14"/>
    <p:sldId id="273" r:id="rId15"/>
    <p:sldId id="263" r:id="rId16"/>
    <p:sldId id="264" r:id="rId17"/>
    <p:sldId id="274" r:id="rId18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79689E"/>
    <a:srgbClr val="60C3E5"/>
    <a:srgbClr val="F9D729"/>
    <a:srgbClr val="B72730"/>
    <a:srgbClr val="EB973C"/>
    <a:srgbClr val="33A6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6" autoAdjust="0"/>
  </p:normalViewPr>
  <p:slideViewPr>
    <p:cSldViewPr>
      <p:cViewPr>
        <p:scale>
          <a:sx n="75" d="100"/>
          <a:sy n="75" d="100"/>
        </p:scale>
        <p:origin x="-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dpyramid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9" descr="foodpyramid_bkgr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762000"/>
            <a:ext cx="3581400" cy="1676400"/>
          </a:xfrm>
        </p:spPr>
        <p:txBody>
          <a:bodyPr/>
          <a:lstStyle/>
          <a:p>
            <a:r>
              <a:rPr lang="en-US" sz="8200" smtClean="0"/>
              <a:t>Foods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962400"/>
            <a:ext cx="2819400" cy="317500"/>
          </a:xfrm>
        </p:spPr>
        <p:txBody>
          <a:bodyPr/>
          <a:lstStyle/>
          <a:p>
            <a:r>
              <a:rPr lang="en-US" sz="1400" smtClean="0"/>
              <a:t>Foods 2</a:t>
            </a:r>
          </a:p>
          <a:p>
            <a:r>
              <a:rPr lang="en-US" sz="1400" smtClean="0"/>
              <a:t>Ms. Stevens</a:t>
            </a:r>
          </a:p>
          <a:p>
            <a:endParaRPr lang="en-US" sz="1400" smtClean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667000" y="1905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200">
                <a:solidFill>
                  <a:schemeClr val="tx2"/>
                </a:solidFill>
                <a:latin typeface="Century Gothic" pitchFamily="34" charset="0"/>
              </a:rPr>
              <a:t>Review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286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8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foodpyramid_mi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838200" y="685800"/>
            <a:ext cx="7467600" cy="5105400"/>
          </a:xfrm>
        </p:spPr>
        <p:txBody>
          <a:bodyPr/>
          <a:lstStyle/>
          <a:p>
            <a:r>
              <a:rPr lang="en-US" u="sng" smtClean="0"/>
              <a:t>Cream      </a:t>
            </a:r>
            <a:r>
              <a:rPr lang="en-US" smtClean="0"/>
              <a:t>To soften solid fats, often by adding a second ingredient, such as sugar. </a:t>
            </a:r>
          </a:p>
          <a:p>
            <a:r>
              <a:rPr lang="en-US" u="sng" smtClean="0"/>
              <a:t>Whip          </a:t>
            </a:r>
            <a:r>
              <a:rPr lang="en-US" smtClean="0"/>
              <a:t>To beat rapidly and make light and airy (Example: egg whites, whipping cream)</a:t>
            </a:r>
          </a:p>
          <a:p>
            <a:r>
              <a:rPr lang="en-US" u="sng" smtClean="0"/>
              <a:t>Fold            </a:t>
            </a:r>
            <a:r>
              <a:rPr lang="en-US" smtClean="0"/>
              <a:t>To gently combine two mixtures by cutting down through the center with a rubber scraper, across the bottom of the bowl, and up and over close to the surface</a:t>
            </a:r>
          </a:p>
          <a:p>
            <a:r>
              <a:rPr lang="en-US" u="sng" smtClean="0"/>
              <a:t>Cut-in        </a:t>
            </a:r>
            <a:r>
              <a:rPr lang="en-US" smtClean="0"/>
              <a:t>To mix shortening and flour with a pastry blender or two knives</a:t>
            </a:r>
          </a:p>
          <a:p>
            <a:r>
              <a:rPr lang="en-US" u="sng" smtClean="0"/>
              <a:t>Knead       </a:t>
            </a:r>
            <a:r>
              <a:rPr lang="en-US" smtClean="0"/>
              <a:t>To work or press dough with the palms of the hands</a:t>
            </a:r>
          </a:p>
          <a:p>
            <a:r>
              <a:rPr lang="en-US" u="sng" smtClean="0"/>
              <a:t>Sautee       </a:t>
            </a:r>
            <a:r>
              <a:rPr lang="en-US" smtClean="0"/>
              <a:t>To cook in a small amount of fat</a:t>
            </a:r>
          </a:p>
          <a:p>
            <a:r>
              <a:rPr lang="en-US" u="sng" smtClean="0"/>
              <a:t>Boil              </a:t>
            </a:r>
            <a:r>
              <a:rPr lang="en-US" smtClean="0"/>
              <a:t>To cook a liquid until bubbles rise continuously and break the surface</a:t>
            </a:r>
          </a:p>
          <a:p>
            <a:r>
              <a:rPr lang="en-US" u="sng" smtClean="0"/>
              <a:t>Simmer       </a:t>
            </a:r>
            <a:r>
              <a:rPr lang="en-US" smtClean="0"/>
              <a:t>To heat to just below boiling</a:t>
            </a:r>
          </a:p>
          <a:p>
            <a:r>
              <a:rPr lang="en-US" u="sng" smtClean="0"/>
              <a:t>Grate          </a:t>
            </a:r>
            <a:r>
              <a:rPr lang="en-US" smtClean="0"/>
              <a:t>To rub on a tool that separates or shreds the food in various small sizes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Dry Ingredients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6482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For dry ingredients including</a:t>
            </a:r>
            <a:br>
              <a:rPr lang="en-US" sz="2800" smtClean="0"/>
            </a:br>
            <a:r>
              <a:rPr lang="en-US" sz="2800" smtClean="0"/>
              <a:t>flour, sugar, and salt, use dry measuring cups &amp; spoons.</a:t>
            </a:r>
          </a:p>
          <a:p>
            <a:pPr lvl="1">
              <a:spcBef>
                <a:spcPct val="60000"/>
              </a:spcBef>
            </a:pPr>
            <a:r>
              <a:rPr lang="en-US" sz="2800" smtClean="0"/>
              <a:t>Heap</a:t>
            </a:r>
          </a:p>
          <a:p>
            <a:pPr lvl="1">
              <a:spcBef>
                <a:spcPct val="60000"/>
              </a:spcBef>
            </a:pPr>
            <a:r>
              <a:rPr lang="en-US" sz="2800" smtClean="0"/>
              <a:t>Level</a:t>
            </a:r>
          </a:p>
          <a:p>
            <a:pPr lvl="1">
              <a:spcBef>
                <a:spcPct val="60000"/>
              </a:spcBef>
            </a:pPr>
            <a:r>
              <a:rPr lang="en-US" sz="2800" smtClean="0"/>
              <a:t>Empty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5240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EAB53FB-F10F-4BA0-9020-8C81418A5D18}" type="slidenum">
              <a:rPr lang="en-US"/>
              <a:pPr/>
              <a:t>11</a:t>
            </a:fld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©Learning ZoneXpress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752600"/>
            <a:ext cx="2701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733800"/>
            <a:ext cx="2362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29400" y="3429000"/>
            <a:ext cx="2286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dry measuring cups</a:t>
            </a:r>
            <a:endParaRPr lang="en-US" sz="2000" b="1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Solid Ingredients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62484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For solid ingredients including peanut butter, shortening and brown sugar use dry measuring cups.</a:t>
            </a:r>
          </a:p>
          <a:p>
            <a:pPr lvl="1">
              <a:spcBef>
                <a:spcPct val="60000"/>
              </a:spcBef>
            </a:pPr>
            <a:r>
              <a:rPr lang="en-US" sz="2400" smtClean="0"/>
              <a:t>Pack</a:t>
            </a:r>
          </a:p>
          <a:p>
            <a:pPr lvl="1">
              <a:spcBef>
                <a:spcPct val="60000"/>
              </a:spcBef>
            </a:pPr>
            <a:r>
              <a:rPr lang="en-US" sz="2400" smtClean="0"/>
              <a:t>Level</a:t>
            </a:r>
          </a:p>
          <a:p>
            <a:pPr lvl="1">
              <a:spcBef>
                <a:spcPct val="60000"/>
              </a:spcBef>
            </a:pPr>
            <a:r>
              <a:rPr lang="en-US" sz="2400" smtClean="0"/>
              <a:t>Empty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5240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0555AA-4C20-4AFE-A033-3CC491642AC4}" type="slidenum">
              <a:rPr lang="en-US"/>
              <a:pPr/>
              <a:t>12</a:t>
            </a:fld>
            <a:endParaRPr lang="en-US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©Learning ZoneXpress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67000"/>
            <a:ext cx="3810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495800"/>
            <a:ext cx="5943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6096000" cy="762000"/>
          </a:xfrm>
        </p:spPr>
        <p:txBody>
          <a:bodyPr/>
          <a:lstStyle/>
          <a:p>
            <a:r>
              <a:rPr lang="en-US" smtClean="0"/>
              <a:t>Measuring Liquids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42672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For liquid ingredients including </a:t>
            </a:r>
            <a:br>
              <a:rPr lang="en-US" sz="2400" smtClean="0"/>
            </a:br>
            <a:r>
              <a:rPr lang="en-US" sz="2400" smtClean="0"/>
              <a:t>milk, water, oil, and juice, use liquid measuring cups. </a:t>
            </a:r>
          </a:p>
          <a:p>
            <a:pPr lvl="1"/>
            <a:r>
              <a:rPr lang="en-US" sz="2400" smtClean="0"/>
              <a:t>Set cup on a flat surface.</a:t>
            </a:r>
          </a:p>
          <a:p>
            <a:pPr lvl="1"/>
            <a:r>
              <a:rPr lang="en-US" sz="2400" smtClean="0"/>
              <a:t>Bend down to eye level and pour until the desired mark is reached.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5240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918605C-4A8D-4869-B98C-BB5CEA720663}" type="slidenum">
              <a:rPr lang="en-US"/>
              <a:pPr/>
              <a:t>13</a:t>
            </a:fld>
            <a:endParaRPr lang="en-US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©Learning ZoneXpress</a:t>
            </a:r>
          </a:p>
        </p:txBody>
      </p:sp>
      <p:pic>
        <p:nvPicPr>
          <p:cNvPr id="27650" name="Picture 2" descr="1 liquid cup.jpg                                               00015200RAID 5                         B2AE820E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800600"/>
            <a:ext cx="2133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600200"/>
            <a:ext cx="248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43600" y="61722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liquid measuring cup</a:t>
            </a:r>
            <a:endParaRPr lang="en-US" sz="2000" b="1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6096000" cy="762000"/>
          </a:xfrm>
        </p:spPr>
        <p:txBody>
          <a:bodyPr/>
          <a:lstStyle/>
          <a:p>
            <a:r>
              <a:rPr lang="en-US" smtClean="0"/>
              <a:t>Using Measuring Spoons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3581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Use measuring spoons to measure small amounts of dry and liquid ingredients. Do not use kitchen spoons, they are not accurate.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5240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109420-FDE9-466C-9C02-17E6505C2CCB}" type="slidenum">
              <a:rPr lang="en-US"/>
              <a:pPr/>
              <a:t>14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©Learning ZoneXpress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352800"/>
            <a:ext cx="33528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752600"/>
            <a:ext cx="260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2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foodpyramid_prot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Water Displacement Method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To use this method: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If you want one cup of shortening, fill up a liquid measuring cup with ½ cup water. Start spooning shortening into the cup until the water reaches 1 ½ cups.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" name="Picture 2" descr="1 liquid cup.jpg                                               00015200RAID 5                         B2AE820E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038600"/>
            <a:ext cx="2133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1400" smtClean="0"/>
          </a:p>
        </p:txBody>
      </p:sp>
      <p:sp>
        <p:nvSpPr>
          <p:cNvPr id="2969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295400"/>
          <a:ext cx="8001000" cy="5048250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TBS or T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Tablespoon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Pkg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Package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#=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Number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Tsp or t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Teaspoon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Bu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Bundle or Bunch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Fl. oz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Fluid Ounce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Cup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Oz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Ounce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Sq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Square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F.G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Few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Grains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Lb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Pound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Gal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Gallon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*C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Celsius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Min=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Minute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Gram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*F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Ferenheight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Hr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Hour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Pt.= </a:t>
                      </a:r>
                      <a:endParaRPr lang="en-US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Pint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Mod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Qt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Quart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Doz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Dozen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600200" y="6553200"/>
            <a:ext cx="2895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©Learning ZoneXpress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5240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927EB02-6075-4877-BE20-695589D74199}" type="slidenum">
              <a:rPr lang="en-US"/>
              <a:pPr/>
              <a:t>17</a:t>
            </a:fld>
            <a:endParaRPr lang="en-US"/>
          </a:p>
        </p:txBody>
      </p:sp>
      <p:pic>
        <p:nvPicPr>
          <p:cNvPr id="54276" name="Picture 4" descr="measure cup help.jpg                                           00067F55 the beast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81200"/>
            <a:ext cx="29384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6096000" cy="762000"/>
          </a:xfrm>
        </p:spPr>
        <p:txBody>
          <a:bodyPr/>
          <a:lstStyle/>
          <a:p>
            <a:r>
              <a:rPr lang="en-US" smtClean="0"/>
              <a:t>Equivalents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From small to large measurements: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1 Tbsp.	=	3 tsp.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1 c.	=	16 Tbsp.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2 c.	=	1 pt.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4 c.	=	1 qt.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16 c.	=	1 gal.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2 pt.	=	1 qt.</a:t>
            </a:r>
          </a:p>
          <a:p>
            <a:pPr marL="0" indent="0">
              <a:spcBef>
                <a:spcPct val="85000"/>
              </a:spcBef>
              <a:buFontTx/>
              <a:buNone/>
              <a:tabLst>
                <a:tab pos="1141413" algn="r"/>
                <a:tab pos="1714500" algn="ctr"/>
                <a:tab pos="2171700" algn="l"/>
              </a:tabLst>
            </a:pPr>
            <a:r>
              <a:rPr lang="en-US" smtClean="0"/>
              <a:t>	4 qt.	=	1 gal.</a:t>
            </a:r>
          </a:p>
        </p:txBody>
      </p:sp>
      <p:pic>
        <p:nvPicPr>
          <p:cNvPr id="54277" name="Picture 5" descr="Tbsp helper.jpg                                                00067F55 the beast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31305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measure gallon help.jpg                                        00067F55 the beast   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14800"/>
            <a:ext cx="25908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Start Recipe-How do you know it’s a good recipe? </a:t>
            </a:r>
          </a:p>
          <a:p>
            <a:pPr lvl="1"/>
            <a:r>
              <a:rPr lang="en-US" sz="1400" smtClean="0"/>
              <a:t>All ingredients are listed</a:t>
            </a:r>
          </a:p>
          <a:p>
            <a:pPr lvl="1"/>
            <a:r>
              <a:rPr lang="en-US" sz="1400" smtClean="0"/>
              <a:t>The yield is listed </a:t>
            </a:r>
          </a:p>
          <a:p>
            <a:pPr lvl="1"/>
            <a:r>
              <a:rPr lang="en-US" sz="1400" smtClean="0"/>
              <a:t>All steps are listed</a:t>
            </a:r>
          </a:p>
          <a:p>
            <a:pPr lvl="1"/>
            <a:r>
              <a:rPr lang="en-US" sz="1400" smtClean="0"/>
              <a:t>Cooking directions are clear</a:t>
            </a:r>
          </a:p>
          <a:p>
            <a:pPr lvl="1"/>
            <a:r>
              <a:rPr lang="en-US" sz="1400" smtClean="0"/>
              <a:t>Equipment needed is listed</a:t>
            </a:r>
          </a:p>
          <a:p>
            <a:pPr lvl="1">
              <a:buFontTx/>
              <a:buNone/>
            </a:pPr>
            <a:r>
              <a:rPr lang="en-US" sz="400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Kitchen Basics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162800" cy="3962400"/>
          </a:xfrm>
        </p:spPr>
        <p:txBody>
          <a:bodyPr/>
          <a:lstStyle/>
          <a:p>
            <a:r>
              <a:rPr lang="en-US" sz="2400" smtClean="0"/>
              <a:t>- The first thing that you do when you get to your kitchen is: </a:t>
            </a:r>
            <a:r>
              <a:rPr lang="en-US" sz="2400" u="sng" smtClean="0"/>
              <a:t>put your hair up, put on an apron </a:t>
            </a:r>
            <a:r>
              <a:rPr lang="en-US" sz="2400" smtClean="0"/>
              <a:t>then </a:t>
            </a:r>
            <a:r>
              <a:rPr lang="en-US" sz="2400" u="sng" smtClean="0"/>
              <a:t>wash your hands.</a:t>
            </a:r>
          </a:p>
          <a:p>
            <a:endParaRPr lang="en-US" sz="2400" u="sng" smtClean="0"/>
          </a:p>
          <a:p>
            <a:r>
              <a:rPr lang="en-US" sz="2400" smtClean="0"/>
              <a:t>- Clean towels are found: </a:t>
            </a:r>
            <a:r>
              <a:rPr lang="en-US" sz="2400" u="sng" smtClean="0"/>
              <a:t>drawers under the black microwave beside the washing machine. </a:t>
            </a:r>
            <a:r>
              <a:rPr lang="en-US" sz="2400" smtClean="0"/>
              <a:t>Dirty towels go: </a:t>
            </a:r>
            <a:r>
              <a:rPr lang="en-US" sz="2400" u="sng" smtClean="0"/>
              <a:t>washing machine. </a:t>
            </a:r>
          </a:p>
          <a:p>
            <a:endParaRPr lang="en-US" smtClean="0"/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00"/>
          <p:cNvSpPr txBox="1">
            <a:spLocks noChangeArrowheads="1"/>
          </p:cNvSpPr>
          <p:nvPr/>
        </p:nvSpPr>
        <p:spPr bwMode="auto">
          <a:xfrm>
            <a:off x="2286000" y="5410200"/>
            <a:ext cx="914400" cy="228600"/>
          </a:xfrm>
          <a:prstGeom prst="rect">
            <a:avLst/>
          </a:prstGeom>
          <a:solidFill>
            <a:srgbClr val="EB973C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GRAINS</a:t>
            </a:r>
          </a:p>
        </p:txBody>
      </p:sp>
      <p:sp>
        <p:nvSpPr>
          <p:cNvPr id="17410" name="Text Box 101"/>
          <p:cNvSpPr txBox="1">
            <a:spLocks noChangeArrowheads="1"/>
          </p:cNvSpPr>
          <p:nvPr/>
        </p:nvSpPr>
        <p:spPr bwMode="auto">
          <a:xfrm>
            <a:off x="3276600" y="5410200"/>
            <a:ext cx="914400" cy="228600"/>
          </a:xfrm>
          <a:prstGeom prst="rect">
            <a:avLst/>
          </a:prstGeom>
          <a:solidFill>
            <a:srgbClr val="33A657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VEGETABLES</a:t>
            </a:r>
          </a:p>
        </p:txBody>
      </p:sp>
      <p:sp>
        <p:nvSpPr>
          <p:cNvPr id="17411" name="Text Box 102"/>
          <p:cNvSpPr txBox="1">
            <a:spLocks noChangeArrowheads="1"/>
          </p:cNvSpPr>
          <p:nvPr/>
        </p:nvSpPr>
        <p:spPr bwMode="auto">
          <a:xfrm>
            <a:off x="4267200" y="5410200"/>
            <a:ext cx="914400" cy="228600"/>
          </a:xfrm>
          <a:prstGeom prst="rect">
            <a:avLst/>
          </a:prstGeom>
          <a:solidFill>
            <a:srgbClr val="B72730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FRUITS</a:t>
            </a:r>
          </a:p>
        </p:txBody>
      </p:sp>
      <p:sp>
        <p:nvSpPr>
          <p:cNvPr id="17412" name="Text Box 103"/>
          <p:cNvSpPr txBox="1">
            <a:spLocks noChangeArrowheads="1"/>
          </p:cNvSpPr>
          <p:nvPr/>
        </p:nvSpPr>
        <p:spPr bwMode="auto">
          <a:xfrm>
            <a:off x="5257800" y="5410200"/>
            <a:ext cx="914400" cy="228600"/>
          </a:xfrm>
          <a:prstGeom prst="rect">
            <a:avLst/>
          </a:prstGeom>
          <a:solidFill>
            <a:srgbClr val="F9D729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OILS</a:t>
            </a:r>
          </a:p>
        </p:txBody>
      </p:sp>
      <p:sp>
        <p:nvSpPr>
          <p:cNvPr id="17413" name="Text Box 104"/>
          <p:cNvSpPr txBox="1">
            <a:spLocks noChangeArrowheads="1"/>
          </p:cNvSpPr>
          <p:nvPr/>
        </p:nvSpPr>
        <p:spPr bwMode="auto">
          <a:xfrm>
            <a:off x="6248400" y="5410200"/>
            <a:ext cx="914400" cy="228600"/>
          </a:xfrm>
          <a:prstGeom prst="rect">
            <a:avLst/>
          </a:prstGeom>
          <a:solidFill>
            <a:srgbClr val="60C3E5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MILK</a:t>
            </a:r>
          </a:p>
        </p:txBody>
      </p:sp>
      <p:sp>
        <p:nvSpPr>
          <p:cNvPr id="17414" name="Text Box 105"/>
          <p:cNvSpPr txBox="1">
            <a:spLocks noChangeArrowheads="1"/>
          </p:cNvSpPr>
          <p:nvPr/>
        </p:nvSpPr>
        <p:spPr bwMode="auto">
          <a:xfrm>
            <a:off x="7239000" y="5410200"/>
            <a:ext cx="914400" cy="228600"/>
          </a:xfrm>
          <a:prstGeom prst="rect">
            <a:avLst/>
          </a:prstGeom>
          <a:solidFill>
            <a:srgbClr val="79689E"/>
          </a:solidFill>
          <a:ln w="9525">
            <a:noFill/>
            <a:miter lim="800000"/>
            <a:headEnd/>
            <a:tailEnd/>
          </a:ln>
        </p:spPr>
        <p:txBody>
          <a:bodyPr lIns="18288" rIns="18288" anchor="ctr"/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Trebuchet MS" pitchFamily="34" charset="0"/>
              </a:rPr>
              <a:t>MEAT &amp; BEANS</a:t>
            </a:r>
          </a:p>
        </p:txBody>
      </p:sp>
      <p:sp>
        <p:nvSpPr>
          <p:cNvPr id="1741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Listed below are the steps in washing dishes.  Put them in the correct order by placing a number from 1 to 7 in front of each step.</a:t>
            </a:r>
          </a:p>
          <a:p>
            <a:r>
              <a:rPr lang="en-US" smtClean="0"/>
              <a:t>__7___ Air dry or dry with a clean towel</a:t>
            </a:r>
          </a:p>
          <a:p>
            <a:r>
              <a:rPr lang="en-US" smtClean="0"/>
              <a:t>__1___ Scrape food particles off dishes</a:t>
            </a:r>
          </a:p>
          <a:p>
            <a:r>
              <a:rPr lang="en-US" smtClean="0"/>
              <a:t>__5___ Wash in hot, soapy water</a:t>
            </a:r>
          </a:p>
          <a:p>
            <a:r>
              <a:rPr lang="en-US" smtClean="0"/>
              <a:t>__4___ Wash in the correct order by groups</a:t>
            </a:r>
          </a:p>
          <a:p>
            <a:r>
              <a:rPr lang="en-US" smtClean="0"/>
              <a:t>__3___ Pre-rinse dishes lightly</a:t>
            </a:r>
          </a:p>
          <a:p>
            <a:r>
              <a:rPr lang="en-US" smtClean="0"/>
              <a:t>__6___ Rinse in hot water</a:t>
            </a:r>
          </a:p>
          <a:p>
            <a:r>
              <a:rPr lang="en-US" smtClean="0"/>
              <a:t>__2___ Sort and stack dishes by groups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477000" cy="3886200"/>
          </a:xfrm>
        </p:spPr>
        <p:txBody>
          <a:bodyPr/>
          <a:lstStyle/>
          <a:p>
            <a:r>
              <a:rPr lang="en-US" sz="2400" smtClean="0"/>
              <a:t>Extra dish soap, hand soap, sanitizer is located in the </a:t>
            </a:r>
            <a:r>
              <a:rPr lang="en-US" sz="2400" u="sng" smtClean="0"/>
              <a:t>washer and dryer sink area.</a:t>
            </a:r>
          </a:p>
          <a:p>
            <a:endParaRPr lang="en-US" sz="2400" u="sng" smtClean="0"/>
          </a:p>
          <a:p>
            <a:r>
              <a:rPr lang="en-US" sz="2400" smtClean="0"/>
              <a:t>We do not throw away the bottles of sanitizer, we </a:t>
            </a:r>
            <a:r>
              <a:rPr lang="en-US" sz="2400" u="sng" smtClean="0"/>
              <a:t>REFILL </a:t>
            </a:r>
            <a:r>
              <a:rPr lang="en-US" sz="2400" smtClean="0"/>
              <a:t>them! </a:t>
            </a:r>
          </a:p>
          <a:p>
            <a:endParaRPr lang="en-US" sz="2400" smtClean="0"/>
          </a:p>
          <a:p>
            <a:r>
              <a:rPr lang="en-US" sz="2400" smtClean="0"/>
              <a:t>Please use the paper towels sparingly. </a:t>
            </a:r>
            <a:r>
              <a:rPr lang="en-US" sz="2400" u="sng" smtClean="0"/>
              <a:t>Go GREEN!!!!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7" descr="foodpyramid_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Food Safety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162800" cy="3886200"/>
          </a:xfrm>
        </p:spPr>
        <p:txBody>
          <a:bodyPr/>
          <a:lstStyle/>
          <a:p>
            <a:r>
              <a:rPr lang="en-US" smtClean="0"/>
              <a:t>-</a:t>
            </a:r>
            <a:r>
              <a:rPr lang="en-US" sz="1800" smtClean="0"/>
              <a:t>Keep </a:t>
            </a:r>
            <a:r>
              <a:rPr lang="en-US" sz="1800" u="sng" smtClean="0"/>
              <a:t>hot foods hot    </a:t>
            </a:r>
            <a:r>
              <a:rPr lang="en-US" sz="1800" smtClean="0"/>
              <a:t>and </a:t>
            </a:r>
            <a:r>
              <a:rPr lang="en-US" sz="1800" u="sng" smtClean="0"/>
              <a:t>_cold foods cold     .</a:t>
            </a:r>
            <a:r>
              <a:rPr lang="en-US" sz="1800" smtClean="0"/>
              <a:t> </a:t>
            </a:r>
          </a:p>
          <a:p>
            <a:r>
              <a:rPr lang="en-US" sz="1800" smtClean="0"/>
              <a:t>-The temperature danger zone is</a:t>
            </a:r>
            <a:r>
              <a:rPr lang="en-US" sz="1800" u="sng" smtClean="0"/>
              <a:t>:    40-140      .</a:t>
            </a:r>
            <a:r>
              <a:rPr lang="en-US" sz="1800" smtClean="0"/>
              <a:t> Which means:</a:t>
            </a:r>
            <a:r>
              <a:rPr lang="en-US" sz="1800" u="sng" smtClean="0"/>
              <a:t> bacteria multiply rapidly between those temps. All food should be kept below 40 or above 140.</a:t>
            </a:r>
          </a:p>
          <a:p>
            <a:endParaRPr lang="en-US" sz="1800" smtClean="0"/>
          </a:p>
          <a:p>
            <a:r>
              <a:rPr lang="en-US" sz="1800" smtClean="0"/>
              <a:t>-Do not let foods sit out for longer than: </a:t>
            </a:r>
            <a:r>
              <a:rPr lang="en-US" sz="1800" u="sng" smtClean="0"/>
              <a:t>    2 hours   .</a:t>
            </a:r>
          </a:p>
          <a:p>
            <a:r>
              <a:rPr lang="en-US" sz="1800" smtClean="0"/>
              <a:t>-Thaw foods in the</a:t>
            </a:r>
            <a:r>
              <a:rPr lang="en-US" sz="1800" u="sng" smtClean="0"/>
              <a:t>   Refrigerator or microwave</a:t>
            </a:r>
            <a:r>
              <a:rPr lang="en-US" sz="1800" smtClean="0"/>
              <a:t>.</a:t>
            </a:r>
          </a:p>
          <a:p>
            <a:r>
              <a:rPr lang="en-US" sz="1800" smtClean="0"/>
              <a:t>-When cooking meat, the internal temperature should reach at least:   </a:t>
            </a:r>
            <a:r>
              <a:rPr lang="en-US" sz="1800" u="sng" smtClean="0"/>
              <a:t>   160*      . 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 descr="foodpyramid_vegg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Kitchen Safety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- The first aid kit is located:</a:t>
            </a:r>
            <a:r>
              <a:rPr lang="en-US" sz="1800" u="sng" smtClean="0"/>
              <a:t> In the front of the room. </a:t>
            </a:r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- If a grease fire should ignite, do not pour </a:t>
            </a:r>
            <a:r>
              <a:rPr lang="en-US" sz="1800" u="sng" smtClean="0"/>
              <a:t>water on the fire</a:t>
            </a:r>
            <a:r>
              <a:rPr lang="en-US" sz="1800" smtClean="0"/>
              <a:t> Instead use </a:t>
            </a:r>
            <a:r>
              <a:rPr lang="en-US" sz="1800" u="sng" smtClean="0"/>
              <a:t>salt, baking soda, or fire extinguisher</a:t>
            </a:r>
            <a:r>
              <a:rPr lang="en-US" sz="1800" smtClean="0"/>
              <a:t>. </a:t>
            </a:r>
          </a:p>
          <a:p>
            <a:endParaRPr lang="en-US" sz="1800" smtClean="0"/>
          </a:p>
          <a:p>
            <a:r>
              <a:rPr lang="en-US" sz="1800" smtClean="0"/>
              <a:t>- NEVER EVER put </a:t>
            </a:r>
            <a:r>
              <a:rPr lang="en-US" sz="1800" u="sng" smtClean="0"/>
              <a:t>metal </a:t>
            </a:r>
            <a:r>
              <a:rPr lang="en-US" sz="1800" smtClean="0"/>
              <a:t>in the microwave. </a:t>
            </a:r>
          </a:p>
          <a:p>
            <a:endParaRPr lang="en-US" sz="1800" smtClean="0"/>
          </a:p>
          <a:p>
            <a:r>
              <a:rPr lang="en-US" sz="1800" smtClean="0"/>
              <a:t>- If something in the room breaks such as glass. </a:t>
            </a:r>
            <a:r>
              <a:rPr lang="en-US" sz="1800" u="sng" smtClean="0"/>
              <a:t>Call Ms. Stevens over right away DON’T try and take care of it yourself</a:t>
            </a:r>
            <a:r>
              <a:rPr lang="en-US" sz="1800" smtClean="0"/>
              <a:t>. 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0" descr="foodpyramid_fr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6"/>
          <p:cNvSpPr>
            <a:spLocks noGrp="1" noChangeArrowheads="1"/>
          </p:cNvSpPr>
          <p:nvPr>
            <p:ph type="title"/>
          </p:nvPr>
        </p:nvSpPr>
        <p:spPr>
          <a:xfrm>
            <a:off x="1295400" y="1066800"/>
            <a:ext cx="6096000" cy="762000"/>
          </a:xfrm>
        </p:spPr>
        <p:txBody>
          <a:bodyPr/>
          <a:lstStyle/>
          <a:p>
            <a:r>
              <a:rPr lang="en-US" sz="4000" smtClean="0"/>
              <a:t>Kitchen Equipment 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162800" cy="3733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-</a:t>
            </a:r>
            <a:r>
              <a:rPr lang="en-US" sz="1800" smtClean="0"/>
              <a:t>Convection bake is: </a:t>
            </a:r>
            <a:r>
              <a:rPr lang="en-US" sz="1800" u="sng" smtClean="0"/>
              <a:t>an oven that cooks food faster than a normal conventional bake oven. It has a fan in the back of the oven that circulates air. </a:t>
            </a:r>
            <a:endParaRPr lang="en-US" sz="1800" smtClean="0"/>
          </a:p>
          <a:p>
            <a:pPr>
              <a:buFont typeface="Wingdings" pitchFamily="2" charset="2"/>
              <a:buNone/>
            </a:pPr>
            <a:r>
              <a:rPr lang="en-US" sz="1800" smtClean="0"/>
              <a:t>-Conventional bake is: </a:t>
            </a:r>
            <a:r>
              <a:rPr lang="en-US" sz="1800" u="sng" smtClean="0"/>
              <a:t>an oven that cooks food as a normal recipe states. There is a heat source on the bottom of the oven that cooks the food. </a:t>
            </a: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7162800" y="45720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4800600"/>
            <a:ext cx="5334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foodpyramid_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Kitchen Equipment 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010400" cy="3886200"/>
          </a:xfrm>
        </p:spPr>
        <p:txBody>
          <a:bodyPr/>
          <a:lstStyle/>
          <a:p>
            <a:r>
              <a:rPr lang="en-US" sz="2400" smtClean="0"/>
              <a:t>Go to the kitchen and learn how to work the following: </a:t>
            </a:r>
          </a:p>
          <a:p>
            <a:r>
              <a:rPr lang="en-US" sz="2400" smtClean="0"/>
              <a:t>- Oven (Convention &amp; Broiler)</a:t>
            </a:r>
          </a:p>
          <a:p>
            <a:r>
              <a:rPr lang="en-US" sz="2400" smtClean="0"/>
              <a:t>- Microwave (Set the timer &amp; cook)</a:t>
            </a:r>
          </a:p>
          <a:p>
            <a:r>
              <a:rPr lang="en-US" sz="2400" smtClean="0"/>
              <a:t>- Range (Use all the burners)</a:t>
            </a:r>
          </a:p>
          <a:p>
            <a:r>
              <a:rPr lang="en-US" sz="2400" smtClean="0"/>
              <a:t>- Garbage disposal</a:t>
            </a:r>
          </a:p>
          <a:p>
            <a:r>
              <a:rPr lang="en-US" sz="2400" smtClean="0"/>
              <a:t>- Kitchen Aide Mixer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777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Wingdings</vt:lpstr>
      <vt:lpstr>Calibri</vt:lpstr>
      <vt:lpstr>Trebuchet MS</vt:lpstr>
      <vt:lpstr>Tahoma</vt:lpstr>
      <vt:lpstr>Times New Roman</vt:lpstr>
      <vt:lpstr>Food pyramid presentation</vt:lpstr>
      <vt:lpstr>Food pyramid presentation</vt:lpstr>
      <vt:lpstr>Foods</vt:lpstr>
      <vt:lpstr>Slide 2</vt:lpstr>
      <vt:lpstr>Kitchen Basics</vt:lpstr>
      <vt:lpstr>Slide 4</vt:lpstr>
      <vt:lpstr>Refills</vt:lpstr>
      <vt:lpstr>Food Safety</vt:lpstr>
      <vt:lpstr>Kitchen Safety</vt:lpstr>
      <vt:lpstr>Kitchen Equipment </vt:lpstr>
      <vt:lpstr>Kitchen Equipment </vt:lpstr>
      <vt:lpstr>Slide 10</vt:lpstr>
      <vt:lpstr>Measuring Dry Ingredients</vt:lpstr>
      <vt:lpstr>Measuring Solid Ingredients</vt:lpstr>
      <vt:lpstr>Measuring Liquids</vt:lpstr>
      <vt:lpstr>Using Measuring Spoons</vt:lpstr>
      <vt:lpstr>Water Displacement Method</vt:lpstr>
      <vt:lpstr>Slide 16</vt:lpstr>
      <vt:lpstr>Equivalents</vt:lpstr>
    </vt:vector>
  </TitlesOfParts>
  <Manager/>
  <Company>Community High School District 117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</dc:title>
  <dc:subject/>
  <dc:creator>District 117</dc:creator>
  <cp:keywords/>
  <dc:description/>
  <cp:lastModifiedBy>ACHS</cp:lastModifiedBy>
  <cp:revision>19</cp:revision>
  <dcterms:created xsi:type="dcterms:W3CDTF">2008-12-08T13:46:51Z</dcterms:created>
  <dcterms:modified xsi:type="dcterms:W3CDTF">2011-08-16T20:31:03Z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